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7" r:id="rId1"/>
  </p:sldMasterIdLst>
  <p:notesMasterIdLst>
    <p:notesMasterId r:id="rId46"/>
  </p:notesMasterIdLst>
  <p:handoutMasterIdLst>
    <p:handoutMasterId r:id="rId47"/>
  </p:handoutMasterIdLst>
  <p:sldIdLst>
    <p:sldId id="278" r:id="rId2"/>
    <p:sldId id="291" r:id="rId3"/>
    <p:sldId id="294" r:id="rId4"/>
    <p:sldId id="345" r:id="rId5"/>
    <p:sldId id="346" r:id="rId6"/>
    <p:sldId id="343" r:id="rId7"/>
    <p:sldId id="333" r:id="rId8"/>
    <p:sldId id="347" r:id="rId9"/>
    <p:sldId id="348" r:id="rId10"/>
    <p:sldId id="344" r:id="rId11"/>
    <p:sldId id="342" r:id="rId12"/>
    <p:sldId id="318" r:id="rId13"/>
    <p:sldId id="312" r:id="rId14"/>
    <p:sldId id="295" r:id="rId15"/>
    <p:sldId id="296" r:id="rId16"/>
    <p:sldId id="330" r:id="rId17"/>
    <p:sldId id="297" r:id="rId18"/>
    <p:sldId id="313" r:id="rId19"/>
    <p:sldId id="298" r:id="rId20"/>
    <p:sldId id="299" r:id="rId21"/>
    <p:sldId id="329" r:id="rId22"/>
    <p:sldId id="300" r:id="rId23"/>
    <p:sldId id="301" r:id="rId24"/>
    <p:sldId id="302" r:id="rId25"/>
    <p:sldId id="322" r:id="rId26"/>
    <p:sldId id="323" r:id="rId27"/>
    <p:sldId id="349" r:id="rId28"/>
    <p:sldId id="303" r:id="rId29"/>
    <p:sldId id="307" r:id="rId30"/>
    <p:sldId id="308" r:id="rId31"/>
    <p:sldId id="309" r:id="rId32"/>
    <p:sldId id="304" r:id="rId33"/>
    <p:sldId id="325" r:id="rId34"/>
    <p:sldId id="305" r:id="rId35"/>
    <p:sldId id="310" r:id="rId36"/>
    <p:sldId id="311" r:id="rId37"/>
    <p:sldId id="341" r:id="rId38"/>
    <p:sldId id="355" r:id="rId39"/>
    <p:sldId id="356" r:id="rId40"/>
    <p:sldId id="351" r:id="rId41"/>
    <p:sldId id="353" r:id="rId42"/>
    <p:sldId id="354" r:id="rId43"/>
    <p:sldId id="352" r:id="rId44"/>
    <p:sldId id="279" r:id="rId4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n Lipinski"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5EE"/>
    <a:srgbClr val="43ACDA"/>
    <a:srgbClr val="4C4D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99172" autoAdjust="0"/>
  </p:normalViewPr>
  <p:slideViewPr>
    <p:cSldViewPr snapToObjects="1" showGuides="1">
      <p:cViewPr varScale="1">
        <p:scale>
          <a:sx n="175" d="100"/>
          <a:sy n="175" d="100"/>
        </p:scale>
        <p:origin x="-856" y="-120"/>
      </p:cViewPr>
      <p:guideLst>
        <p:guide orient="horz" pos="237"/>
        <p:guide orient="horz" pos="4319"/>
        <p:guide pos="5759"/>
      </p:guideLst>
    </p:cSldViewPr>
  </p:slideViewPr>
  <p:outlineViewPr>
    <p:cViewPr>
      <p:scale>
        <a:sx n="33" d="100"/>
        <a:sy n="33" d="100"/>
      </p:scale>
      <p:origin x="0" y="7080"/>
    </p:cViewPr>
  </p:outlineViewPr>
  <p:notesTextViewPr>
    <p:cViewPr>
      <p:scale>
        <a:sx n="100" d="100"/>
        <a:sy n="100" d="100"/>
      </p:scale>
      <p:origin x="0" y="0"/>
    </p:cViewPr>
  </p:notesTextViewPr>
  <p:notesViewPr>
    <p:cSldViewPr snapToGrid="0" snapToObjects="1">
      <p:cViewPr varScale="1">
        <p:scale>
          <a:sx n="132" d="100"/>
          <a:sy n="132" d="100"/>
        </p:scale>
        <p:origin x="-4816" y="-11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A3240C-BBF4-48A1-B6B5-666C397C45E7}" type="doc">
      <dgm:prSet loTypeId="urn:microsoft.com/office/officeart/2005/8/layout/chevron2" loCatId="list" qsTypeId="urn:microsoft.com/office/officeart/2005/8/quickstyle/simple1" qsCatId="simple" csTypeId="urn:microsoft.com/office/officeart/2005/8/colors/accent0_3" csCatId="mainScheme" phldr="1"/>
      <dgm:spPr/>
      <dgm:t>
        <a:bodyPr/>
        <a:lstStyle/>
        <a:p>
          <a:endParaRPr lang="en-US"/>
        </a:p>
      </dgm:t>
    </dgm:pt>
    <dgm:pt modelId="{4F231F61-946A-4AA7-A49A-6E1969BBC093}">
      <dgm:prSet phldrT="[Text]"/>
      <dgm:spPr/>
      <dgm:t>
        <a:bodyPr/>
        <a:lstStyle/>
        <a:p>
          <a:r>
            <a:rPr lang="en-US" dirty="0" smtClean="0"/>
            <a:t>STRATEGIC </a:t>
          </a:r>
          <a:br>
            <a:rPr lang="en-US" dirty="0" smtClean="0"/>
          </a:br>
          <a:r>
            <a:rPr lang="en-US" dirty="0" smtClean="0"/>
            <a:t>PLAN</a:t>
          </a:r>
          <a:endParaRPr lang="en-US" dirty="0"/>
        </a:p>
      </dgm:t>
    </dgm:pt>
    <dgm:pt modelId="{EDF97DEC-0EDE-46F1-9E87-9CDFB24129F5}" type="parTrans" cxnId="{CA865BEA-4426-4E0C-911F-BE2DAE16BC9E}">
      <dgm:prSet/>
      <dgm:spPr/>
      <dgm:t>
        <a:bodyPr/>
        <a:lstStyle/>
        <a:p>
          <a:endParaRPr lang="en-US"/>
        </a:p>
      </dgm:t>
    </dgm:pt>
    <dgm:pt modelId="{3C7CC45F-93D7-4C77-93C2-D239151C15DA}" type="sibTrans" cxnId="{CA865BEA-4426-4E0C-911F-BE2DAE16BC9E}">
      <dgm:prSet/>
      <dgm:spPr/>
      <dgm:t>
        <a:bodyPr/>
        <a:lstStyle/>
        <a:p>
          <a:endParaRPr lang="en-US"/>
        </a:p>
      </dgm:t>
    </dgm:pt>
    <dgm:pt modelId="{E88BCCBA-F64C-490E-9F2D-13AE83F3AD9F}">
      <dgm:prSet phldrT="[Text]"/>
      <dgm:spPr/>
      <dgm:t>
        <a:bodyPr/>
        <a:lstStyle/>
        <a:p>
          <a:r>
            <a:rPr lang="en-US" dirty="0" smtClean="0"/>
            <a:t>Long Term Design</a:t>
          </a:r>
          <a:endParaRPr lang="en-US" dirty="0"/>
        </a:p>
      </dgm:t>
    </dgm:pt>
    <dgm:pt modelId="{38D832AE-7363-466E-AD7C-387E41CF365F}" type="parTrans" cxnId="{938CB0F1-F188-4675-9D72-96C72E061D35}">
      <dgm:prSet/>
      <dgm:spPr/>
      <dgm:t>
        <a:bodyPr/>
        <a:lstStyle/>
        <a:p>
          <a:endParaRPr lang="en-US"/>
        </a:p>
      </dgm:t>
    </dgm:pt>
    <dgm:pt modelId="{A11A33EA-C18B-4618-8AF7-192545D929CB}" type="sibTrans" cxnId="{938CB0F1-F188-4675-9D72-96C72E061D35}">
      <dgm:prSet/>
      <dgm:spPr/>
      <dgm:t>
        <a:bodyPr/>
        <a:lstStyle/>
        <a:p>
          <a:endParaRPr lang="en-US"/>
        </a:p>
      </dgm:t>
    </dgm:pt>
    <dgm:pt modelId="{0D49FA72-45DB-411D-A9DC-F50306F6F877}">
      <dgm:prSet phldrT="[Text]"/>
      <dgm:spPr/>
      <dgm:t>
        <a:bodyPr/>
        <a:lstStyle/>
        <a:p>
          <a:r>
            <a:rPr lang="en-US" dirty="0" smtClean="0"/>
            <a:t>BUDGET &amp; OPS PLAN</a:t>
          </a:r>
          <a:endParaRPr lang="en-US" dirty="0"/>
        </a:p>
      </dgm:t>
    </dgm:pt>
    <dgm:pt modelId="{0A552448-F060-4532-9467-1CD2F8316063}" type="parTrans" cxnId="{7C2E1DD9-993F-4108-B342-5DEA36CB6D23}">
      <dgm:prSet/>
      <dgm:spPr/>
      <dgm:t>
        <a:bodyPr/>
        <a:lstStyle/>
        <a:p>
          <a:endParaRPr lang="en-US"/>
        </a:p>
      </dgm:t>
    </dgm:pt>
    <dgm:pt modelId="{FB1F05E0-F66C-49CF-B14F-C139DC0A60E1}" type="sibTrans" cxnId="{7C2E1DD9-993F-4108-B342-5DEA36CB6D23}">
      <dgm:prSet/>
      <dgm:spPr/>
      <dgm:t>
        <a:bodyPr/>
        <a:lstStyle/>
        <a:p>
          <a:endParaRPr lang="en-US"/>
        </a:p>
      </dgm:t>
    </dgm:pt>
    <dgm:pt modelId="{810BE5D3-E2DB-4826-B795-39BC3E21BE04}">
      <dgm:prSet phldrT="[Text]"/>
      <dgm:spPr/>
      <dgm:t>
        <a:bodyPr/>
        <a:lstStyle/>
        <a:p>
          <a:r>
            <a:rPr lang="en-US" dirty="0" smtClean="0"/>
            <a:t>Annual Update</a:t>
          </a:r>
          <a:endParaRPr lang="en-US" dirty="0"/>
        </a:p>
      </dgm:t>
    </dgm:pt>
    <dgm:pt modelId="{A73FDAA2-7A28-4D76-9DDA-A266F9425F7A}" type="parTrans" cxnId="{B607166D-2BF5-4170-8CA3-AC2DCBDD19C4}">
      <dgm:prSet/>
      <dgm:spPr/>
      <dgm:t>
        <a:bodyPr/>
        <a:lstStyle/>
        <a:p>
          <a:endParaRPr lang="en-US"/>
        </a:p>
      </dgm:t>
    </dgm:pt>
    <dgm:pt modelId="{01D847D4-4615-4AA8-83C5-A3ED3D4CCCD2}" type="sibTrans" cxnId="{B607166D-2BF5-4170-8CA3-AC2DCBDD19C4}">
      <dgm:prSet/>
      <dgm:spPr/>
      <dgm:t>
        <a:bodyPr/>
        <a:lstStyle/>
        <a:p>
          <a:endParaRPr lang="en-US"/>
        </a:p>
      </dgm:t>
    </dgm:pt>
    <dgm:pt modelId="{87F8D174-B87B-481C-BF9A-D2919C75D2CE}">
      <dgm:prSet phldrT="[Text]"/>
      <dgm:spPr/>
      <dgm:t>
        <a:bodyPr/>
        <a:lstStyle/>
        <a:p>
          <a:r>
            <a:rPr lang="en-US" dirty="0" smtClean="0"/>
            <a:t>EXECUTION</a:t>
          </a:r>
          <a:endParaRPr lang="en-US" dirty="0"/>
        </a:p>
      </dgm:t>
    </dgm:pt>
    <dgm:pt modelId="{910BC2FE-8726-4284-B354-8F6EBB633187}" type="parTrans" cxnId="{9CCEAAB6-95C6-4D71-B46C-ECEA93918C7D}">
      <dgm:prSet/>
      <dgm:spPr/>
      <dgm:t>
        <a:bodyPr/>
        <a:lstStyle/>
        <a:p>
          <a:endParaRPr lang="en-US"/>
        </a:p>
      </dgm:t>
    </dgm:pt>
    <dgm:pt modelId="{4380B0E5-BFB6-4FD6-9B74-93DE905BFEB6}" type="sibTrans" cxnId="{9CCEAAB6-95C6-4D71-B46C-ECEA93918C7D}">
      <dgm:prSet/>
      <dgm:spPr/>
      <dgm:t>
        <a:bodyPr/>
        <a:lstStyle/>
        <a:p>
          <a:endParaRPr lang="en-US"/>
        </a:p>
      </dgm:t>
    </dgm:pt>
    <dgm:pt modelId="{583FE065-FF24-48BB-B403-CF51674C040D}">
      <dgm:prSet phldrT="[Text]"/>
      <dgm:spPr/>
      <dgm:t>
        <a:bodyPr/>
        <a:lstStyle/>
        <a:p>
          <a:r>
            <a:rPr lang="en-US" smtClean="0"/>
            <a:t>Recurring Monitoring</a:t>
          </a:r>
          <a:endParaRPr lang="en-US" dirty="0"/>
        </a:p>
      </dgm:t>
    </dgm:pt>
    <dgm:pt modelId="{A4A44971-B3D1-4125-80E2-D6D930933E6C}" type="parTrans" cxnId="{B6109C73-C3D3-4214-8444-7653F364D244}">
      <dgm:prSet/>
      <dgm:spPr/>
      <dgm:t>
        <a:bodyPr/>
        <a:lstStyle/>
        <a:p>
          <a:endParaRPr lang="en-US"/>
        </a:p>
      </dgm:t>
    </dgm:pt>
    <dgm:pt modelId="{0BA8D522-CF09-4609-B633-910B0D1B70D8}" type="sibTrans" cxnId="{B6109C73-C3D3-4214-8444-7653F364D244}">
      <dgm:prSet/>
      <dgm:spPr/>
      <dgm:t>
        <a:bodyPr/>
        <a:lstStyle/>
        <a:p>
          <a:endParaRPr lang="en-US"/>
        </a:p>
      </dgm:t>
    </dgm:pt>
    <dgm:pt modelId="{1E7C9E82-6628-437B-97B4-B42275AA930D}">
      <dgm:prSet/>
      <dgm:spPr/>
      <dgm:t>
        <a:bodyPr/>
        <a:lstStyle/>
        <a:p>
          <a:r>
            <a:rPr lang="en-US" dirty="0" smtClean="0"/>
            <a:t>Organization-wide Objective/Goal</a:t>
          </a:r>
          <a:endParaRPr lang="en-US" dirty="0"/>
        </a:p>
      </dgm:t>
    </dgm:pt>
    <dgm:pt modelId="{58590241-9DF9-4EB8-9DE8-1BC584B69170}" type="parTrans" cxnId="{E8CBDBFF-D5E2-44AF-994E-D7D6548DB558}">
      <dgm:prSet/>
      <dgm:spPr/>
      <dgm:t>
        <a:bodyPr/>
        <a:lstStyle/>
        <a:p>
          <a:endParaRPr lang="en-US"/>
        </a:p>
      </dgm:t>
    </dgm:pt>
    <dgm:pt modelId="{257D3A29-EF32-4955-BF57-A3488A347F8E}" type="sibTrans" cxnId="{E8CBDBFF-D5E2-44AF-994E-D7D6548DB558}">
      <dgm:prSet/>
      <dgm:spPr/>
      <dgm:t>
        <a:bodyPr/>
        <a:lstStyle/>
        <a:p>
          <a:endParaRPr lang="en-US"/>
        </a:p>
      </dgm:t>
    </dgm:pt>
    <dgm:pt modelId="{4F4E40E7-BFCB-4E66-9546-7E9F292C0152}">
      <dgm:prSet/>
      <dgm:spPr/>
      <dgm:t>
        <a:bodyPr/>
        <a:lstStyle/>
        <a:p>
          <a:r>
            <a:rPr lang="en-US" dirty="0" smtClean="0"/>
            <a:t>Outline Required Resources</a:t>
          </a:r>
          <a:endParaRPr lang="en-US" dirty="0"/>
        </a:p>
      </dgm:t>
    </dgm:pt>
    <dgm:pt modelId="{CCD02D73-92CB-4861-9C7A-1A9A6F2480F7}" type="parTrans" cxnId="{66BED23E-AD12-4487-9E3F-378E390BB4BC}">
      <dgm:prSet/>
      <dgm:spPr/>
      <dgm:t>
        <a:bodyPr/>
        <a:lstStyle/>
        <a:p>
          <a:endParaRPr lang="en-US"/>
        </a:p>
      </dgm:t>
    </dgm:pt>
    <dgm:pt modelId="{635D909D-21F8-49A4-8347-3B31DA7C721A}" type="sibTrans" cxnId="{66BED23E-AD12-4487-9E3F-378E390BB4BC}">
      <dgm:prSet/>
      <dgm:spPr/>
      <dgm:t>
        <a:bodyPr/>
        <a:lstStyle/>
        <a:p>
          <a:endParaRPr lang="en-US"/>
        </a:p>
      </dgm:t>
    </dgm:pt>
    <dgm:pt modelId="{C41317F5-C06B-4E8A-911E-8760392E33F6}">
      <dgm:prSet/>
      <dgm:spPr/>
      <dgm:t>
        <a:bodyPr/>
        <a:lstStyle/>
        <a:p>
          <a:r>
            <a:rPr lang="en-US" dirty="0" smtClean="0"/>
            <a:t>Interdependent Projects /Activities</a:t>
          </a:r>
          <a:endParaRPr lang="en-US" dirty="0"/>
        </a:p>
      </dgm:t>
    </dgm:pt>
    <dgm:pt modelId="{3FABB89B-52A8-4CE6-BB02-41E8A5204BA8}" type="parTrans" cxnId="{76E350B1-D5D4-4B19-A9EE-C4F352E75219}">
      <dgm:prSet/>
      <dgm:spPr/>
      <dgm:t>
        <a:bodyPr/>
        <a:lstStyle/>
        <a:p>
          <a:endParaRPr lang="en-US"/>
        </a:p>
      </dgm:t>
    </dgm:pt>
    <dgm:pt modelId="{983F6464-DD4D-4525-B788-1EA621ACAE50}" type="sibTrans" cxnId="{76E350B1-D5D4-4B19-A9EE-C4F352E75219}">
      <dgm:prSet/>
      <dgm:spPr/>
      <dgm:t>
        <a:bodyPr/>
        <a:lstStyle/>
        <a:p>
          <a:endParaRPr lang="en-US"/>
        </a:p>
      </dgm:t>
    </dgm:pt>
    <dgm:pt modelId="{EB9F8994-4AC8-4C3E-AB9B-89936E639BBD}">
      <dgm:prSet/>
      <dgm:spPr/>
      <dgm:t>
        <a:bodyPr/>
        <a:lstStyle/>
        <a:p>
          <a:r>
            <a:rPr lang="en-US" dirty="0" smtClean="0"/>
            <a:t>Cyclical Projects and Tasks assigned during Fiscal-Year Timeframe </a:t>
          </a:r>
          <a:endParaRPr lang="en-US" dirty="0"/>
        </a:p>
      </dgm:t>
    </dgm:pt>
    <dgm:pt modelId="{58C788F3-A0BF-46D6-9A42-4B1B9CC6F38F}" type="parTrans" cxnId="{15E9934A-36D1-487B-9BC3-E9D9D61F848D}">
      <dgm:prSet/>
      <dgm:spPr/>
      <dgm:t>
        <a:bodyPr/>
        <a:lstStyle/>
        <a:p>
          <a:endParaRPr lang="en-US"/>
        </a:p>
      </dgm:t>
    </dgm:pt>
    <dgm:pt modelId="{DBFE00D4-D6E4-4EC4-8673-74BFFBF4568A}" type="sibTrans" cxnId="{15E9934A-36D1-487B-9BC3-E9D9D61F848D}">
      <dgm:prSet/>
      <dgm:spPr/>
      <dgm:t>
        <a:bodyPr/>
        <a:lstStyle/>
        <a:p>
          <a:endParaRPr lang="en-US"/>
        </a:p>
      </dgm:t>
    </dgm:pt>
    <dgm:pt modelId="{E3C7854A-2568-496C-8FB5-A3A6510158FD}">
      <dgm:prSet/>
      <dgm:spPr/>
      <dgm:t>
        <a:bodyPr/>
        <a:lstStyle/>
        <a:p>
          <a:r>
            <a:rPr lang="en-US" dirty="0" smtClean="0"/>
            <a:t>Fulfill Core Deliverables and Services</a:t>
          </a:r>
          <a:endParaRPr lang="en-US" dirty="0"/>
        </a:p>
      </dgm:t>
    </dgm:pt>
    <dgm:pt modelId="{F5D91C75-1A2D-4E94-9E67-E4A329E84B61}" type="parTrans" cxnId="{3B81BCC1-2CBB-4FCA-8A3D-9DB415C053BB}">
      <dgm:prSet/>
      <dgm:spPr/>
      <dgm:t>
        <a:bodyPr/>
        <a:lstStyle/>
        <a:p>
          <a:endParaRPr lang="en-US"/>
        </a:p>
      </dgm:t>
    </dgm:pt>
    <dgm:pt modelId="{16F30082-6CB4-4C47-9A20-22437541F266}" type="sibTrans" cxnId="{3B81BCC1-2CBB-4FCA-8A3D-9DB415C053BB}">
      <dgm:prSet/>
      <dgm:spPr/>
      <dgm:t>
        <a:bodyPr/>
        <a:lstStyle/>
        <a:p>
          <a:endParaRPr lang="en-US"/>
        </a:p>
      </dgm:t>
    </dgm:pt>
    <dgm:pt modelId="{B49B4699-25D1-4635-B2C8-AB36187DDE86}" type="pres">
      <dgm:prSet presAssocID="{45A3240C-BBF4-48A1-B6B5-666C397C45E7}" presName="linearFlow" presStyleCnt="0">
        <dgm:presLayoutVars>
          <dgm:dir/>
          <dgm:animLvl val="lvl"/>
          <dgm:resizeHandles val="exact"/>
        </dgm:presLayoutVars>
      </dgm:prSet>
      <dgm:spPr/>
      <dgm:t>
        <a:bodyPr/>
        <a:lstStyle/>
        <a:p>
          <a:endParaRPr lang="en-US"/>
        </a:p>
      </dgm:t>
    </dgm:pt>
    <dgm:pt modelId="{1E107643-8F1F-43D2-8FCC-98E3A100144C}" type="pres">
      <dgm:prSet presAssocID="{4F231F61-946A-4AA7-A49A-6E1969BBC093}" presName="composite" presStyleCnt="0"/>
      <dgm:spPr/>
    </dgm:pt>
    <dgm:pt modelId="{E6B94D14-204C-4237-A220-37E964BB36A6}" type="pres">
      <dgm:prSet presAssocID="{4F231F61-946A-4AA7-A49A-6E1969BBC093}" presName="parentText" presStyleLbl="alignNode1" presStyleIdx="0" presStyleCnt="3" custScaleX="94899">
        <dgm:presLayoutVars>
          <dgm:chMax val="1"/>
          <dgm:bulletEnabled val="1"/>
        </dgm:presLayoutVars>
      </dgm:prSet>
      <dgm:spPr/>
      <dgm:t>
        <a:bodyPr/>
        <a:lstStyle/>
        <a:p>
          <a:endParaRPr lang="en-US"/>
        </a:p>
      </dgm:t>
    </dgm:pt>
    <dgm:pt modelId="{38E04CA1-AB2E-4451-8811-DF20A3932AD6}" type="pres">
      <dgm:prSet presAssocID="{4F231F61-946A-4AA7-A49A-6E1969BBC093}" presName="descendantText" presStyleLbl="alignAcc1" presStyleIdx="0" presStyleCnt="3" custScaleX="84315" custLinFactNeighborX="-7991">
        <dgm:presLayoutVars>
          <dgm:bulletEnabled val="1"/>
        </dgm:presLayoutVars>
      </dgm:prSet>
      <dgm:spPr/>
      <dgm:t>
        <a:bodyPr/>
        <a:lstStyle/>
        <a:p>
          <a:endParaRPr lang="en-US"/>
        </a:p>
      </dgm:t>
    </dgm:pt>
    <dgm:pt modelId="{A86578F2-A617-4055-841B-D9A8D3DE5E9B}" type="pres">
      <dgm:prSet presAssocID="{3C7CC45F-93D7-4C77-93C2-D239151C15DA}" presName="sp" presStyleCnt="0"/>
      <dgm:spPr/>
    </dgm:pt>
    <dgm:pt modelId="{289F1A83-9C5F-479A-B5FF-D9A4A0435503}" type="pres">
      <dgm:prSet presAssocID="{0D49FA72-45DB-411D-A9DC-F50306F6F877}" presName="composite" presStyleCnt="0"/>
      <dgm:spPr/>
    </dgm:pt>
    <dgm:pt modelId="{AD93193B-C32D-45F0-9EE7-7A2DDB30DA05}" type="pres">
      <dgm:prSet presAssocID="{0D49FA72-45DB-411D-A9DC-F50306F6F877}" presName="parentText" presStyleLbl="alignNode1" presStyleIdx="1" presStyleCnt="3" custScaleX="94899">
        <dgm:presLayoutVars>
          <dgm:chMax val="1"/>
          <dgm:bulletEnabled val="1"/>
        </dgm:presLayoutVars>
      </dgm:prSet>
      <dgm:spPr/>
      <dgm:t>
        <a:bodyPr/>
        <a:lstStyle/>
        <a:p>
          <a:endParaRPr lang="en-US"/>
        </a:p>
      </dgm:t>
    </dgm:pt>
    <dgm:pt modelId="{5CB3E08E-823F-42BF-988B-2D375BA39DA9}" type="pres">
      <dgm:prSet presAssocID="{0D49FA72-45DB-411D-A9DC-F50306F6F877}" presName="descendantText" presStyleLbl="alignAcc1" presStyleIdx="1" presStyleCnt="3" custScaleX="82774" custLinFactNeighborX="-8699">
        <dgm:presLayoutVars>
          <dgm:bulletEnabled val="1"/>
        </dgm:presLayoutVars>
      </dgm:prSet>
      <dgm:spPr/>
      <dgm:t>
        <a:bodyPr/>
        <a:lstStyle/>
        <a:p>
          <a:endParaRPr lang="en-US"/>
        </a:p>
      </dgm:t>
    </dgm:pt>
    <dgm:pt modelId="{AB00A6EA-EF7F-472B-8E86-E1CFE23492D2}" type="pres">
      <dgm:prSet presAssocID="{FB1F05E0-F66C-49CF-B14F-C139DC0A60E1}" presName="sp" presStyleCnt="0"/>
      <dgm:spPr/>
    </dgm:pt>
    <dgm:pt modelId="{FA759585-314D-402F-BED1-4538770F5192}" type="pres">
      <dgm:prSet presAssocID="{87F8D174-B87B-481C-BF9A-D2919C75D2CE}" presName="composite" presStyleCnt="0"/>
      <dgm:spPr/>
    </dgm:pt>
    <dgm:pt modelId="{F172AD03-B8A1-465A-B115-51D48E5548CB}" type="pres">
      <dgm:prSet presAssocID="{87F8D174-B87B-481C-BF9A-D2919C75D2CE}" presName="parentText" presStyleLbl="alignNode1" presStyleIdx="2" presStyleCnt="3" custScaleX="94899">
        <dgm:presLayoutVars>
          <dgm:chMax val="1"/>
          <dgm:bulletEnabled val="1"/>
        </dgm:presLayoutVars>
      </dgm:prSet>
      <dgm:spPr/>
      <dgm:t>
        <a:bodyPr/>
        <a:lstStyle/>
        <a:p>
          <a:endParaRPr lang="en-US"/>
        </a:p>
      </dgm:t>
    </dgm:pt>
    <dgm:pt modelId="{4DDCE773-035A-46A7-A1E2-6D36EA3F9FEA}" type="pres">
      <dgm:prSet presAssocID="{87F8D174-B87B-481C-BF9A-D2919C75D2CE}" presName="descendantText" presStyleLbl="alignAcc1" presStyleIdx="2" presStyleCnt="3" custScaleX="82774" custLinFactNeighborX="-8699">
        <dgm:presLayoutVars>
          <dgm:bulletEnabled val="1"/>
        </dgm:presLayoutVars>
      </dgm:prSet>
      <dgm:spPr/>
      <dgm:t>
        <a:bodyPr/>
        <a:lstStyle/>
        <a:p>
          <a:endParaRPr lang="en-US"/>
        </a:p>
      </dgm:t>
    </dgm:pt>
  </dgm:ptLst>
  <dgm:cxnLst>
    <dgm:cxn modelId="{E147F2C3-2FB3-4AE6-844A-1C1FD8A2C2CB}" type="presOf" srcId="{E88BCCBA-F64C-490E-9F2D-13AE83F3AD9F}" destId="{38E04CA1-AB2E-4451-8811-DF20A3932AD6}" srcOrd="0" destOrd="0" presId="urn:microsoft.com/office/officeart/2005/8/layout/chevron2"/>
    <dgm:cxn modelId="{B6109C73-C3D3-4214-8444-7653F364D244}" srcId="{87F8D174-B87B-481C-BF9A-D2919C75D2CE}" destId="{583FE065-FF24-48BB-B403-CF51674C040D}" srcOrd="0" destOrd="0" parTransId="{A4A44971-B3D1-4125-80E2-D6D930933E6C}" sibTransId="{0BA8D522-CF09-4609-B633-910B0D1B70D8}"/>
    <dgm:cxn modelId="{938CB0F1-F188-4675-9D72-96C72E061D35}" srcId="{4F231F61-946A-4AA7-A49A-6E1969BBC093}" destId="{E88BCCBA-F64C-490E-9F2D-13AE83F3AD9F}" srcOrd="0" destOrd="0" parTransId="{38D832AE-7363-466E-AD7C-387E41CF365F}" sibTransId="{A11A33EA-C18B-4618-8AF7-192545D929CB}"/>
    <dgm:cxn modelId="{CA865BEA-4426-4E0C-911F-BE2DAE16BC9E}" srcId="{45A3240C-BBF4-48A1-B6B5-666C397C45E7}" destId="{4F231F61-946A-4AA7-A49A-6E1969BBC093}" srcOrd="0" destOrd="0" parTransId="{EDF97DEC-0EDE-46F1-9E87-9CDFB24129F5}" sibTransId="{3C7CC45F-93D7-4C77-93C2-D239151C15DA}"/>
    <dgm:cxn modelId="{5B031F0B-B2D3-4D83-8547-9E424AC9CA86}" type="presOf" srcId="{4F4E40E7-BFCB-4E66-9546-7E9F292C0152}" destId="{5CB3E08E-823F-42BF-988B-2D375BA39DA9}" srcOrd="0" destOrd="1" presId="urn:microsoft.com/office/officeart/2005/8/layout/chevron2"/>
    <dgm:cxn modelId="{88431D6F-976E-461F-9AE2-A363250EC614}" type="presOf" srcId="{45A3240C-BBF4-48A1-B6B5-666C397C45E7}" destId="{B49B4699-25D1-4635-B2C8-AB36187DDE86}" srcOrd="0" destOrd="0" presId="urn:microsoft.com/office/officeart/2005/8/layout/chevron2"/>
    <dgm:cxn modelId="{79808EEC-CFC9-4513-8CE2-D963F7F5D329}" type="presOf" srcId="{EB9F8994-4AC8-4C3E-AB9B-89936E639BBD}" destId="{4DDCE773-035A-46A7-A1E2-6D36EA3F9FEA}" srcOrd="0" destOrd="2" presId="urn:microsoft.com/office/officeart/2005/8/layout/chevron2"/>
    <dgm:cxn modelId="{618B3E37-8B29-459A-B1FD-A2747B18223F}" type="presOf" srcId="{1E7C9E82-6628-437B-97B4-B42275AA930D}" destId="{38E04CA1-AB2E-4451-8811-DF20A3932AD6}" srcOrd="0" destOrd="1" presId="urn:microsoft.com/office/officeart/2005/8/layout/chevron2"/>
    <dgm:cxn modelId="{B607166D-2BF5-4170-8CA3-AC2DCBDD19C4}" srcId="{0D49FA72-45DB-411D-A9DC-F50306F6F877}" destId="{810BE5D3-E2DB-4826-B795-39BC3E21BE04}" srcOrd="0" destOrd="0" parTransId="{A73FDAA2-7A28-4D76-9DDA-A266F9425F7A}" sibTransId="{01D847D4-4615-4AA8-83C5-A3ED3D4CCCD2}"/>
    <dgm:cxn modelId="{8D66361A-690E-4B9E-9945-7BA3BF99F51C}" type="presOf" srcId="{C41317F5-C06B-4E8A-911E-8760392E33F6}" destId="{4DDCE773-035A-46A7-A1E2-6D36EA3F9FEA}" srcOrd="0" destOrd="1" presId="urn:microsoft.com/office/officeart/2005/8/layout/chevron2"/>
    <dgm:cxn modelId="{FF6BB3DE-0E3C-474F-8341-A40AA67936F3}" type="presOf" srcId="{87F8D174-B87B-481C-BF9A-D2919C75D2CE}" destId="{F172AD03-B8A1-465A-B115-51D48E5548CB}" srcOrd="0" destOrd="0" presId="urn:microsoft.com/office/officeart/2005/8/layout/chevron2"/>
    <dgm:cxn modelId="{61AD7A00-59E9-4612-983C-D234209DFC62}" type="presOf" srcId="{E3C7854A-2568-496C-8FB5-A3A6510158FD}" destId="{5CB3E08E-823F-42BF-988B-2D375BA39DA9}" srcOrd="0" destOrd="2" presId="urn:microsoft.com/office/officeart/2005/8/layout/chevron2"/>
    <dgm:cxn modelId="{66BED23E-AD12-4487-9E3F-378E390BB4BC}" srcId="{0D49FA72-45DB-411D-A9DC-F50306F6F877}" destId="{4F4E40E7-BFCB-4E66-9546-7E9F292C0152}" srcOrd="1" destOrd="0" parTransId="{CCD02D73-92CB-4861-9C7A-1A9A6F2480F7}" sibTransId="{635D909D-21F8-49A4-8347-3B31DA7C721A}"/>
    <dgm:cxn modelId="{E8CBDBFF-D5E2-44AF-994E-D7D6548DB558}" srcId="{4F231F61-946A-4AA7-A49A-6E1969BBC093}" destId="{1E7C9E82-6628-437B-97B4-B42275AA930D}" srcOrd="1" destOrd="0" parTransId="{58590241-9DF9-4EB8-9DE8-1BC584B69170}" sibTransId="{257D3A29-EF32-4955-BF57-A3488A347F8E}"/>
    <dgm:cxn modelId="{9CCEAAB6-95C6-4D71-B46C-ECEA93918C7D}" srcId="{45A3240C-BBF4-48A1-B6B5-666C397C45E7}" destId="{87F8D174-B87B-481C-BF9A-D2919C75D2CE}" srcOrd="2" destOrd="0" parTransId="{910BC2FE-8726-4284-B354-8F6EBB633187}" sibTransId="{4380B0E5-BFB6-4FD6-9B74-93DE905BFEB6}"/>
    <dgm:cxn modelId="{76E350B1-D5D4-4B19-A9EE-C4F352E75219}" srcId="{87F8D174-B87B-481C-BF9A-D2919C75D2CE}" destId="{C41317F5-C06B-4E8A-911E-8760392E33F6}" srcOrd="1" destOrd="0" parTransId="{3FABB89B-52A8-4CE6-BB02-41E8A5204BA8}" sibTransId="{983F6464-DD4D-4525-B788-1EA621ACAE50}"/>
    <dgm:cxn modelId="{15E9934A-36D1-487B-9BC3-E9D9D61F848D}" srcId="{87F8D174-B87B-481C-BF9A-D2919C75D2CE}" destId="{EB9F8994-4AC8-4C3E-AB9B-89936E639BBD}" srcOrd="2" destOrd="0" parTransId="{58C788F3-A0BF-46D6-9A42-4B1B9CC6F38F}" sibTransId="{DBFE00D4-D6E4-4EC4-8673-74BFFBF4568A}"/>
    <dgm:cxn modelId="{C71688AE-C3B5-4807-8752-2933A017FE22}" type="presOf" srcId="{810BE5D3-E2DB-4826-B795-39BC3E21BE04}" destId="{5CB3E08E-823F-42BF-988B-2D375BA39DA9}" srcOrd="0" destOrd="0" presId="urn:microsoft.com/office/officeart/2005/8/layout/chevron2"/>
    <dgm:cxn modelId="{3B81BCC1-2CBB-4FCA-8A3D-9DB415C053BB}" srcId="{0D49FA72-45DB-411D-A9DC-F50306F6F877}" destId="{E3C7854A-2568-496C-8FB5-A3A6510158FD}" srcOrd="2" destOrd="0" parTransId="{F5D91C75-1A2D-4E94-9E67-E4A329E84B61}" sibTransId="{16F30082-6CB4-4C47-9A20-22437541F266}"/>
    <dgm:cxn modelId="{51A6FDB5-8A73-4008-8D33-D14D41C2FAEA}" type="presOf" srcId="{0D49FA72-45DB-411D-A9DC-F50306F6F877}" destId="{AD93193B-C32D-45F0-9EE7-7A2DDB30DA05}" srcOrd="0" destOrd="0" presId="urn:microsoft.com/office/officeart/2005/8/layout/chevron2"/>
    <dgm:cxn modelId="{C35DCDAC-D5E6-420E-8A06-06188CF834EA}" type="presOf" srcId="{4F231F61-946A-4AA7-A49A-6E1969BBC093}" destId="{E6B94D14-204C-4237-A220-37E964BB36A6}" srcOrd="0" destOrd="0" presId="urn:microsoft.com/office/officeart/2005/8/layout/chevron2"/>
    <dgm:cxn modelId="{DFE36757-6E22-460D-AD2A-4EE10E96B83D}" type="presOf" srcId="{583FE065-FF24-48BB-B403-CF51674C040D}" destId="{4DDCE773-035A-46A7-A1E2-6D36EA3F9FEA}" srcOrd="0" destOrd="0" presId="urn:microsoft.com/office/officeart/2005/8/layout/chevron2"/>
    <dgm:cxn modelId="{7C2E1DD9-993F-4108-B342-5DEA36CB6D23}" srcId="{45A3240C-BBF4-48A1-B6B5-666C397C45E7}" destId="{0D49FA72-45DB-411D-A9DC-F50306F6F877}" srcOrd="1" destOrd="0" parTransId="{0A552448-F060-4532-9467-1CD2F8316063}" sibTransId="{FB1F05E0-F66C-49CF-B14F-C139DC0A60E1}"/>
    <dgm:cxn modelId="{9FD28A05-B8A4-497E-B7E3-0A9DCFD6542F}" type="presParOf" srcId="{B49B4699-25D1-4635-B2C8-AB36187DDE86}" destId="{1E107643-8F1F-43D2-8FCC-98E3A100144C}" srcOrd="0" destOrd="0" presId="urn:microsoft.com/office/officeart/2005/8/layout/chevron2"/>
    <dgm:cxn modelId="{CA9DB815-D666-4B50-8D4E-3751D0DBD2DD}" type="presParOf" srcId="{1E107643-8F1F-43D2-8FCC-98E3A100144C}" destId="{E6B94D14-204C-4237-A220-37E964BB36A6}" srcOrd="0" destOrd="0" presId="urn:microsoft.com/office/officeart/2005/8/layout/chevron2"/>
    <dgm:cxn modelId="{9D949783-1812-4A8E-93DD-1FEFFCEFF2A2}" type="presParOf" srcId="{1E107643-8F1F-43D2-8FCC-98E3A100144C}" destId="{38E04CA1-AB2E-4451-8811-DF20A3932AD6}" srcOrd="1" destOrd="0" presId="urn:microsoft.com/office/officeart/2005/8/layout/chevron2"/>
    <dgm:cxn modelId="{3E489EA3-2EE5-46DA-A2E5-AB1CB76AFB86}" type="presParOf" srcId="{B49B4699-25D1-4635-B2C8-AB36187DDE86}" destId="{A86578F2-A617-4055-841B-D9A8D3DE5E9B}" srcOrd="1" destOrd="0" presId="urn:microsoft.com/office/officeart/2005/8/layout/chevron2"/>
    <dgm:cxn modelId="{A56DD517-8EF2-4F36-A954-4433A34EB6C9}" type="presParOf" srcId="{B49B4699-25D1-4635-B2C8-AB36187DDE86}" destId="{289F1A83-9C5F-479A-B5FF-D9A4A0435503}" srcOrd="2" destOrd="0" presId="urn:microsoft.com/office/officeart/2005/8/layout/chevron2"/>
    <dgm:cxn modelId="{67A25E98-CBA0-483A-9E19-CBD82BD7DF2D}" type="presParOf" srcId="{289F1A83-9C5F-479A-B5FF-D9A4A0435503}" destId="{AD93193B-C32D-45F0-9EE7-7A2DDB30DA05}" srcOrd="0" destOrd="0" presId="urn:microsoft.com/office/officeart/2005/8/layout/chevron2"/>
    <dgm:cxn modelId="{C3A56D34-5B09-4B8F-A479-CE3C15B85162}" type="presParOf" srcId="{289F1A83-9C5F-479A-B5FF-D9A4A0435503}" destId="{5CB3E08E-823F-42BF-988B-2D375BA39DA9}" srcOrd="1" destOrd="0" presId="urn:microsoft.com/office/officeart/2005/8/layout/chevron2"/>
    <dgm:cxn modelId="{9A9D6BE0-9932-48C5-BA29-417C25AC8E1A}" type="presParOf" srcId="{B49B4699-25D1-4635-B2C8-AB36187DDE86}" destId="{AB00A6EA-EF7F-472B-8E86-E1CFE23492D2}" srcOrd="3" destOrd="0" presId="urn:microsoft.com/office/officeart/2005/8/layout/chevron2"/>
    <dgm:cxn modelId="{F42F63DF-8BC4-40F8-AA4A-2DD975C4E3D1}" type="presParOf" srcId="{B49B4699-25D1-4635-B2C8-AB36187DDE86}" destId="{FA759585-314D-402F-BED1-4538770F5192}" srcOrd="4" destOrd="0" presId="urn:microsoft.com/office/officeart/2005/8/layout/chevron2"/>
    <dgm:cxn modelId="{E3C4106E-6C55-4F81-8CA3-22B5D0789DA4}" type="presParOf" srcId="{FA759585-314D-402F-BED1-4538770F5192}" destId="{F172AD03-B8A1-465A-B115-51D48E5548CB}" srcOrd="0" destOrd="0" presId="urn:microsoft.com/office/officeart/2005/8/layout/chevron2"/>
    <dgm:cxn modelId="{3DBABA78-D576-4432-8541-3FC0C8B2E5B4}" type="presParOf" srcId="{FA759585-314D-402F-BED1-4538770F5192}" destId="{4DDCE773-035A-46A7-A1E2-6D36EA3F9FE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9DC866-C530-9E40-9A69-9E1ECA394581}" type="doc">
      <dgm:prSet loTypeId="urn:microsoft.com/office/officeart/2009/3/layout/IncreasingArrowsProcess" loCatId="" qsTypeId="urn:microsoft.com/office/officeart/2005/8/quickstyle/simple4" qsCatId="simple" csTypeId="urn:microsoft.com/office/officeart/2005/8/colors/accent1_2" csCatId="accent1" phldr="1"/>
      <dgm:spPr/>
      <dgm:t>
        <a:bodyPr/>
        <a:lstStyle/>
        <a:p>
          <a:endParaRPr lang="en-US"/>
        </a:p>
      </dgm:t>
    </dgm:pt>
    <dgm:pt modelId="{184EAF97-8C6F-E74A-BED9-042654EA10B2}">
      <dgm:prSet phldrT="[Text]"/>
      <dgm:spPr/>
      <dgm:t>
        <a:bodyPr/>
        <a:lstStyle/>
        <a:p>
          <a:r>
            <a:rPr lang="en-US" dirty="0" smtClean="0"/>
            <a:t>Phase 0</a:t>
          </a:r>
          <a:endParaRPr lang="en-US" dirty="0"/>
        </a:p>
      </dgm:t>
    </dgm:pt>
    <dgm:pt modelId="{480C1367-7921-A547-910A-B46D34FC75C4}" type="parTrans" cxnId="{BA30A4FC-C231-3945-9429-05B055962901}">
      <dgm:prSet/>
      <dgm:spPr/>
      <dgm:t>
        <a:bodyPr/>
        <a:lstStyle/>
        <a:p>
          <a:endParaRPr lang="en-US"/>
        </a:p>
      </dgm:t>
    </dgm:pt>
    <dgm:pt modelId="{74CE9AB5-3429-5E41-A725-B06716494B33}" type="sibTrans" cxnId="{BA30A4FC-C231-3945-9429-05B055962901}">
      <dgm:prSet/>
      <dgm:spPr/>
      <dgm:t>
        <a:bodyPr/>
        <a:lstStyle/>
        <a:p>
          <a:endParaRPr lang="en-US"/>
        </a:p>
      </dgm:t>
    </dgm:pt>
    <dgm:pt modelId="{CFC89AC7-D521-C641-8C8B-402591F446D9}">
      <dgm:prSet phldrT="[Text]"/>
      <dgm:spPr/>
      <dgm:t>
        <a:bodyPr/>
        <a:lstStyle/>
        <a:p>
          <a:r>
            <a:rPr lang="en-US" dirty="0" smtClean="0"/>
            <a:t>Budget improvement process</a:t>
          </a:r>
          <a:endParaRPr lang="en-US" dirty="0"/>
        </a:p>
      </dgm:t>
    </dgm:pt>
    <dgm:pt modelId="{A5BF650F-00BA-0E46-B5C1-F6189C69B523}" type="parTrans" cxnId="{EA595CD2-0346-A24F-81BA-0D732BDF0199}">
      <dgm:prSet/>
      <dgm:spPr/>
      <dgm:t>
        <a:bodyPr/>
        <a:lstStyle/>
        <a:p>
          <a:endParaRPr lang="en-US"/>
        </a:p>
      </dgm:t>
    </dgm:pt>
    <dgm:pt modelId="{3DB5C95B-9372-C348-8EA9-78810F5BA8CB}" type="sibTrans" cxnId="{EA595CD2-0346-A24F-81BA-0D732BDF0199}">
      <dgm:prSet/>
      <dgm:spPr/>
      <dgm:t>
        <a:bodyPr/>
        <a:lstStyle/>
        <a:p>
          <a:endParaRPr lang="en-US"/>
        </a:p>
      </dgm:t>
    </dgm:pt>
    <dgm:pt modelId="{1A0BF871-BA64-304A-B85C-8D9E21BF8C96}">
      <dgm:prSet phldrT="[Text]"/>
      <dgm:spPr/>
      <dgm:t>
        <a:bodyPr/>
        <a:lstStyle/>
        <a:p>
          <a:r>
            <a:rPr lang="en-US" dirty="0" smtClean="0"/>
            <a:t>Recommended changes</a:t>
          </a:r>
          <a:endParaRPr lang="en-US" dirty="0"/>
        </a:p>
      </dgm:t>
    </dgm:pt>
    <dgm:pt modelId="{90F7E335-517E-F94D-8BA2-F9DDA7EEE327}" type="parTrans" cxnId="{0FDD80AF-0EB8-D84C-99F8-06A92BFCB488}">
      <dgm:prSet/>
      <dgm:spPr/>
      <dgm:t>
        <a:bodyPr/>
        <a:lstStyle/>
        <a:p>
          <a:endParaRPr lang="en-US"/>
        </a:p>
      </dgm:t>
    </dgm:pt>
    <dgm:pt modelId="{5A7EBDBD-41AE-5F4A-A3F4-149F657E2E85}" type="sibTrans" cxnId="{0FDD80AF-0EB8-D84C-99F8-06A92BFCB488}">
      <dgm:prSet/>
      <dgm:spPr/>
      <dgm:t>
        <a:bodyPr/>
        <a:lstStyle/>
        <a:p>
          <a:endParaRPr lang="en-US"/>
        </a:p>
      </dgm:t>
    </dgm:pt>
    <dgm:pt modelId="{353FA352-3D92-1641-BC31-40939F412656}">
      <dgm:prSet phldrT="[Text]"/>
      <dgm:spPr/>
      <dgm:t>
        <a:bodyPr/>
        <a:lstStyle/>
        <a:p>
          <a:r>
            <a:rPr lang="en-US" dirty="0" smtClean="0"/>
            <a:t>Framework</a:t>
          </a:r>
          <a:endParaRPr lang="en-US" dirty="0"/>
        </a:p>
      </dgm:t>
    </dgm:pt>
    <dgm:pt modelId="{863BF0DE-3E50-A243-88E3-A6CF788E0F76}" type="parTrans" cxnId="{32C16E6E-2F8E-4346-B98E-EB7052DFAC85}">
      <dgm:prSet/>
      <dgm:spPr/>
      <dgm:t>
        <a:bodyPr/>
        <a:lstStyle/>
        <a:p>
          <a:endParaRPr lang="en-US"/>
        </a:p>
      </dgm:t>
    </dgm:pt>
    <dgm:pt modelId="{3DE71BEE-D1AA-994A-ADDA-3679CC6BD8FB}" type="sibTrans" cxnId="{32C16E6E-2F8E-4346-B98E-EB7052DFAC85}">
      <dgm:prSet/>
      <dgm:spPr/>
      <dgm:t>
        <a:bodyPr/>
        <a:lstStyle/>
        <a:p>
          <a:endParaRPr lang="en-US"/>
        </a:p>
      </dgm:t>
    </dgm:pt>
    <dgm:pt modelId="{9ABD4F5C-FEE1-6F4B-B277-EE24FC008A72}">
      <dgm:prSet phldrT="[Text]"/>
      <dgm:spPr/>
      <dgm:t>
        <a:bodyPr/>
        <a:lstStyle/>
        <a:p>
          <a:r>
            <a:rPr lang="en-US" dirty="0" smtClean="0"/>
            <a:t>Generate early detailed project data</a:t>
          </a:r>
          <a:endParaRPr lang="en-US" dirty="0"/>
        </a:p>
      </dgm:t>
    </dgm:pt>
    <dgm:pt modelId="{106239FB-EB10-5D4D-BDE8-AACB2950636B}" type="parTrans" cxnId="{DBE4913B-4FB6-AD48-95F3-CBC6FC7CE3B1}">
      <dgm:prSet/>
      <dgm:spPr/>
      <dgm:t>
        <a:bodyPr/>
        <a:lstStyle/>
        <a:p>
          <a:endParaRPr lang="en-US"/>
        </a:p>
      </dgm:t>
    </dgm:pt>
    <dgm:pt modelId="{A4ECE0CE-6CEE-6749-A7B4-764B738FC7CD}" type="sibTrans" cxnId="{DBE4913B-4FB6-AD48-95F3-CBC6FC7CE3B1}">
      <dgm:prSet/>
      <dgm:spPr/>
      <dgm:t>
        <a:bodyPr/>
        <a:lstStyle/>
        <a:p>
          <a:endParaRPr lang="en-US"/>
        </a:p>
      </dgm:t>
    </dgm:pt>
    <dgm:pt modelId="{80DC5678-887A-C44E-85FA-3F876423EB9D}">
      <dgm:prSet phldrT="[Text]"/>
      <dgm:spPr/>
      <dgm:t>
        <a:bodyPr/>
        <a:lstStyle/>
        <a:p>
          <a:r>
            <a:rPr lang="en-US" dirty="0" smtClean="0"/>
            <a:t>Multiple interactions Staff/Community</a:t>
          </a:r>
          <a:endParaRPr lang="en-US" dirty="0"/>
        </a:p>
      </dgm:t>
    </dgm:pt>
    <dgm:pt modelId="{DA3B1CAF-3E51-2F49-87A7-FEBED3298C69}" type="parTrans" cxnId="{7FCFC937-4D30-634B-9C44-A244DA4B5409}">
      <dgm:prSet/>
      <dgm:spPr/>
      <dgm:t>
        <a:bodyPr/>
        <a:lstStyle/>
        <a:p>
          <a:endParaRPr lang="en-US"/>
        </a:p>
      </dgm:t>
    </dgm:pt>
    <dgm:pt modelId="{A0C995EA-1063-3945-8860-8AEE29B47C9D}" type="sibTrans" cxnId="{7FCFC937-4D30-634B-9C44-A244DA4B5409}">
      <dgm:prSet/>
      <dgm:spPr/>
      <dgm:t>
        <a:bodyPr/>
        <a:lstStyle/>
        <a:p>
          <a:endParaRPr lang="en-US"/>
        </a:p>
      </dgm:t>
    </dgm:pt>
    <dgm:pt modelId="{95A4993C-08D3-484C-B5BF-BB4CF4300EE7}">
      <dgm:prSet phldrT="[Text]"/>
      <dgm:spPr/>
      <dgm:t>
        <a:bodyPr/>
        <a:lstStyle/>
        <a:p>
          <a:r>
            <a:rPr lang="en-US" dirty="0" smtClean="0"/>
            <a:t>Final draft</a:t>
          </a:r>
          <a:endParaRPr lang="en-US" dirty="0"/>
        </a:p>
      </dgm:t>
    </dgm:pt>
    <dgm:pt modelId="{08E5C808-6DC6-BD4A-B654-59D347495882}" type="parTrans" cxnId="{C9EE6FE8-57B9-8C44-B5C8-C177DB5FEEAD}">
      <dgm:prSet/>
      <dgm:spPr/>
      <dgm:t>
        <a:bodyPr/>
        <a:lstStyle/>
        <a:p>
          <a:endParaRPr lang="en-US"/>
        </a:p>
      </dgm:t>
    </dgm:pt>
    <dgm:pt modelId="{78471C67-5E32-3D4D-A58B-85F6980987DB}" type="sibTrans" cxnId="{C9EE6FE8-57B9-8C44-B5C8-C177DB5FEEAD}">
      <dgm:prSet/>
      <dgm:spPr/>
      <dgm:t>
        <a:bodyPr/>
        <a:lstStyle/>
        <a:p>
          <a:endParaRPr lang="en-US"/>
        </a:p>
      </dgm:t>
    </dgm:pt>
    <dgm:pt modelId="{D6E9F4BE-9F04-6847-86DB-8A2004724D8E}">
      <dgm:prSet phldrT="[Text]"/>
      <dgm:spPr/>
      <dgm:t>
        <a:bodyPr/>
        <a:lstStyle/>
        <a:p>
          <a:r>
            <a:rPr lang="en-US" dirty="0" smtClean="0"/>
            <a:t>Earlier public comment</a:t>
          </a:r>
          <a:endParaRPr lang="en-US" dirty="0"/>
        </a:p>
      </dgm:t>
    </dgm:pt>
    <dgm:pt modelId="{701C22A6-28E6-B041-AAB5-A4A148C2CC54}" type="parTrans" cxnId="{743DD2BB-C412-AD40-BDD6-355E177D0918}">
      <dgm:prSet/>
      <dgm:spPr/>
      <dgm:t>
        <a:bodyPr/>
        <a:lstStyle/>
        <a:p>
          <a:endParaRPr lang="en-US"/>
        </a:p>
      </dgm:t>
    </dgm:pt>
    <dgm:pt modelId="{004D5DA1-61E8-9C43-B653-5FB730815F4F}" type="sibTrans" cxnId="{743DD2BB-C412-AD40-BDD6-355E177D0918}">
      <dgm:prSet/>
      <dgm:spPr/>
      <dgm:t>
        <a:bodyPr/>
        <a:lstStyle/>
        <a:p>
          <a:endParaRPr lang="en-US"/>
        </a:p>
      </dgm:t>
    </dgm:pt>
    <dgm:pt modelId="{8BE5D729-910E-8B4F-9AFC-845BF1F79D70}">
      <dgm:prSet phldrT="[Text]"/>
      <dgm:spPr/>
      <dgm:t>
        <a:bodyPr/>
        <a:lstStyle/>
        <a:p>
          <a:r>
            <a:rPr lang="en-US" dirty="0" smtClean="0"/>
            <a:t>Marginal changes to budget</a:t>
          </a:r>
          <a:endParaRPr lang="en-US" dirty="0"/>
        </a:p>
      </dgm:t>
    </dgm:pt>
    <dgm:pt modelId="{CA962FF5-D962-D941-AD89-4849400793D0}" type="parTrans" cxnId="{80D9093D-5BB8-5B48-A484-21183C1039B3}">
      <dgm:prSet/>
      <dgm:spPr/>
      <dgm:t>
        <a:bodyPr/>
        <a:lstStyle/>
        <a:p>
          <a:endParaRPr lang="en-US"/>
        </a:p>
      </dgm:t>
    </dgm:pt>
    <dgm:pt modelId="{AF4103FE-6AF1-B344-A5A5-72915837D82C}" type="sibTrans" cxnId="{80D9093D-5BB8-5B48-A484-21183C1039B3}">
      <dgm:prSet/>
      <dgm:spPr/>
      <dgm:t>
        <a:bodyPr/>
        <a:lstStyle/>
        <a:p>
          <a:endParaRPr lang="en-US"/>
        </a:p>
      </dgm:t>
    </dgm:pt>
    <dgm:pt modelId="{0CCD7429-756F-904C-9CBB-93895BBA7B82}" type="pres">
      <dgm:prSet presAssocID="{4D9DC866-C530-9E40-9A69-9E1ECA394581}" presName="Name0" presStyleCnt="0">
        <dgm:presLayoutVars>
          <dgm:chMax val="5"/>
          <dgm:chPref val="5"/>
          <dgm:dir/>
          <dgm:animLvl val="lvl"/>
        </dgm:presLayoutVars>
      </dgm:prSet>
      <dgm:spPr/>
      <dgm:t>
        <a:bodyPr/>
        <a:lstStyle/>
        <a:p>
          <a:endParaRPr lang="en-US"/>
        </a:p>
      </dgm:t>
    </dgm:pt>
    <dgm:pt modelId="{18C986F3-5745-644A-BF89-7AEA09F81B26}" type="pres">
      <dgm:prSet presAssocID="{184EAF97-8C6F-E74A-BED9-042654EA10B2}" presName="parentText1" presStyleLbl="node1" presStyleIdx="0" presStyleCnt="3">
        <dgm:presLayoutVars>
          <dgm:chMax/>
          <dgm:chPref val="3"/>
          <dgm:bulletEnabled val="1"/>
        </dgm:presLayoutVars>
      </dgm:prSet>
      <dgm:spPr/>
      <dgm:t>
        <a:bodyPr/>
        <a:lstStyle/>
        <a:p>
          <a:endParaRPr lang="en-US"/>
        </a:p>
      </dgm:t>
    </dgm:pt>
    <dgm:pt modelId="{544146CF-764E-5443-A9F6-A9758610BA23}" type="pres">
      <dgm:prSet presAssocID="{184EAF97-8C6F-E74A-BED9-042654EA10B2}" presName="childText1" presStyleLbl="solidAlignAcc1" presStyleIdx="0" presStyleCnt="3">
        <dgm:presLayoutVars>
          <dgm:chMax val="0"/>
          <dgm:chPref val="0"/>
          <dgm:bulletEnabled val="1"/>
        </dgm:presLayoutVars>
      </dgm:prSet>
      <dgm:spPr/>
      <dgm:t>
        <a:bodyPr/>
        <a:lstStyle/>
        <a:p>
          <a:endParaRPr lang="en-US"/>
        </a:p>
      </dgm:t>
    </dgm:pt>
    <dgm:pt modelId="{3D14CA67-F47C-B846-8C88-F5096C72EFEC}" type="pres">
      <dgm:prSet presAssocID="{353FA352-3D92-1641-BC31-40939F412656}" presName="parentText2" presStyleLbl="node1" presStyleIdx="1" presStyleCnt="3">
        <dgm:presLayoutVars>
          <dgm:chMax/>
          <dgm:chPref val="3"/>
          <dgm:bulletEnabled val="1"/>
        </dgm:presLayoutVars>
      </dgm:prSet>
      <dgm:spPr/>
      <dgm:t>
        <a:bodyPr/>
        <a:lstStyle/>
        <a:p>
          <a:endParaRPr lang="en-US"/>
        </a:p>
      </dgm:t>
    </dgm:pt>
    <dgm:pt modelId="{1CDE5271-8E9C-E045-8507-10B75A2381B7}" type="pres">
      <dgm:prSet presAssocID="{353FA352-3D92-1641-BC31-40939F412656}" presName="childText2" presStyleLbl="solidAlignAcc1" presStyleIdx="1" presStyleCnt="3">
        <dgm:presLayoutVars>
          <dgm:chMax val="0"/>
          <dgm:chPref val="0"/>
          <dgm:bulletEnabled val="1"/>
        </dgm:presLayoutVars>
      </dgm:prSet>
      <dgm:spPr/>
      <dgm:t>
        <a:bodyPr/>
        <a:lstStyle/>
        <a:p>
          <a:endParaRPr lang="en-US"/>
        </a:p>
      </dgm:t>
    </dgm:pt>
    <dgm:pt modelId="{F586267B-C552-9147-93CE-8B951A1E4055}" type="pres">
      <dgm:prSet presAssocID="{95A4993C-08D3-484C-B5BF-BB4CF4300EE7}" presName="parentText3" presStyleLbl="node1" presStyleIdx="2" presStyleCnt="3">
        <dgm:presLayoutVars>
          <dgm:chMax/>
          <dgm:chPref val="3"/>
          <dgm:bulletEnabled val="1"/>
        </dgm:presLayoutVars>
      </dgm:prSet>
      <dgm:spPr/>
      <dgm:t>
        <a:bodyPr/>
        <a:lstStyle/>
        <a:p>
          <a:endParaRPr lang="en-US"/>
        </a:p>
      </dgm:t>
    </dgm:pt>
    <dgm:pt modelId="{19147A3D-4CB8-D840-9B1C-F24726D851CF}" type="pres">
      <dgm:prSet presAssocID="{95A4993C-08D3-484C-B5BF-BB4CF4300EE7}" presName="childText3" presStyleLbl="solidAlignAcc1" presStyleIdx="2" presStyleCnt="3">
        <dgm:presLayoutVars>
          <dgm:chMax val="0"/>
          <dgm:chPref val="0"/>
          <dgm:bulletEnabled val="1"/>
        </dgm:presLayoutVars>
      </dgm:prSet>
      <dgm:spPr/>
      <dgm:t>
        <a:bodyPr/>
        <a:lstStyle/>
        <a:p>
          <a:endParaRPr lang="en-US"/>
        </a:p>
      </dgm:t>
    </dgm:pt>
  </dgm:ptLst>
  <dgm:cxnLst>
    <dgm:cxn modelId="{0FDD80AF-0EB8-D84C-99F8-06A92BFCB488}" srcId="{184EAF97-8C6F-E74A-BED9-042654EA10B2}" destId="{1A0BF871-BA64-304A-B85C-8D9E21BF8C96}" srcOrd="1" destOrd="0" parTransId="{90F7E335-517E-F94D-8BA2-F9DDA7EEE327}" sibTransId="{5A7EBDBD-41AE-5F4A-A3F4-149F657E2E85}"/>
    <dgm:cxn modelId="{5187AD0F-7435-48CC-A036-DA77B666CCA9}" type="presOf" srcId="{95A4993C-08D3-484C-B5BF-BB4CF4300EE7}" destId="{F586267B-C552-9147-93CE-8B951A1E4055}" srcOrd="0" destOrd="0" presId="urn:microsoft.com/office/officeart/2009/3/layout/IncreasingArrowsProcess"/>
    <dgm:cxn modelId="{5183BEE4-3E04-4E54-A2D5-3CEE4C2F5119}" type="presOf" srcId="{353FA352-3D92-1641-BC31-40939F412656}" destId="{3D14CA67-F47C-B846-8C88-F5096C72EFEC}" srcOrd="0" destOrd="0" presId="urn:microsoft.com/office/officeart/2009/3/layout/IncreasingArrowsProcess"/>
    <dgm:cxn modelId="{2EF94E1F-4EC7-49C8-A68E-18B7499C95CF}" type="presOf" srcId="{D6E9F4BE-9F04-6847-86DB-8A2004724D8E}" destId="{19147A3D-4CB8-D840-9B1C-F24726D851CF}" srcOrd="0" destOrd="0" presId="urn:microsoft.com/office/officeart/2009/3/layout/IncreasingArrowsProcess"/>
    <dgm:cxn modelId="{25B10F72-815D-40E8-BAFA-7430A93B82EB}" type="presOf" srcId="{9ABD4F5C-FEE1-6F4B-B277-EE24FC008A72}" destId="{1CDE5271-8E9C-E045-8507-10B75A2381B7}" srcOrd="0" destOrd="0" presId="urn:microsoft.com/office/officeart/2009/3/layout/IncreasingArrowsProcess"/>
    <dgm:cxn modelId="{661A5283-D23E-4E95-8B2A-D163E2AA5635}" type="presOf" srcId="{184EAF97-8C6F-E74A-BED9-042654EA10B2}" destId="{18C986F3-5745-644A-BF89-7AEA09F81B26}" srcOrd="0" destOrd="0" presId="urn:microsoft.com/office/officeart/2009/3/layout/IncreasingArrowsProcess"/>
    <dgm:cxn modelId="{AE4F4C5F-1E0F-4BF8-B8EA-9D0B2F29F87A}" type="presOf" srcId="{CFC89AC7-D521-C641-8C8B-402591F446D9}" destId="{544146CF-764E-5443-A9F6-A9758610BA23}" srcOrd="0" destOrd="0" presId="urn:microsoft.com/office/officeart/2009/3/layout/IncreasingArrowsProcess"/>
    <dgm:cxn modelId="{659B2E1B-E8F0-4791-A104-AEDA20E1515D}" type="presOf" srcId="{1A0BF871-BA64-304A-B85C-8D9E21BF8C96}" destId="{544146CF-764E-5443-A9F6-A9758610BA23}" srcOrd="0" destOrd="1" presId="urn:microsoft.com/office/officeart/2009/3/layout/IncreasingArrowsProcess"/>
    <dgm:cxn modelId="{7FCFC937-4D30-634B-9C44-A244DA4B5409}" srcId="{353FA352-3D92-1641-BC31-40939F412656}" destId="{80DC5678-887A-C44E-85FA-3F876423EB9D}" srcOrd="1" destOrd="0" parTransId="{DA3B1CAF-3E51-2F49-87A7-FEBED3298C69}" sibTransId="{A0C995EA-1063-3945-8860-8AEE29B47C9D}"/>
    <dgm:cxn modelId="{743DD2BB-C412-AD40-BDD6-355E177D0918}" srcId="{95A4993C-08D3-484C-B5BF-BB4CF4300EE7}" destId="{D6E9F4BE-9F04-6847-86DB-8A2004724D8E}" srcOrd="0" destOrd="0" parTransId="{701C22A6-28E6-B041-AAB5-A4A148C2CC54}" sibTransId="{004D5DA1-61E8-9C43-B653-5FB730815F4F}"/>
    <dgm:cxn modelId="{C9EE6FE8-57B9-8C44-B5C8-C177DB5FEEAD}" srcId="{4D9DC866-C530-9E40-9A69-9E1ECA394581}" destId="{95A4993C-08D3-484C-B5BF-BB4CF4300EE7}" srcOrd="2" destOrd="0" parTransId="{08E5C808-6DC6-BD4A-B654-59D347495882}" sibTransId="{78471C67-5E32-3D4D-A58B-85F6980987DB}"/>
    <dgm:cxn modelId="{387A294A-C3F6-4D7A-998F-3BEC30A9323F}" type="presOf" srcId="{80DC5678-887A-C44E-85FA-3F876423EB9D}" destId="{1CDE5271-8E9C-E045-8507-10B75A2381B7}" srcOrd="0" destOrd="1" presId="urn:microsoft.com/office/officeart/2009/3/layout/IncreasingArrowsProcess"/>
    <dgm:cxn modelId="{32C16E6E-2F8E-4346-B98E-EB7052DFAC85}" srcId="{4D9DC866-C530-9E40-9A69-9E1ECA394581}" destId="{353FA352-3D92-1641-BC31-40939F412656}" srcOrd="1" destOrd="0" parTransId="{863BF0DE-3E50-A243-88E3-A6CF788E0F76}" sibTransId="{3DE71BEE-D1AA-994A-ADDA-3679CC6BD8FB}"/>
    <dgm:cxn modelId="{DBE4913B-4FB6-AD48-95F3-CBC6FC7CE3B1}" srcId="{353FA352-3D92-1641-BC31-40939F412656}" destId="{9ABD4F5C-FEE1-6F4B-B277-EE24FC008A72}" srcOrd="0" destOrd="0" parTransId="{106239FB-EB10-5D4D-BDE8-AACB2950636B}" sibTransId="{A4ECE0CE-6CEE-6749-A7B4-764B738FC7CD}"/>
    <dgm:cxn modelId="{80D9093D-5BB8-5B48-A484-21183C1039B3}" srcId="{95A4993C-08D3-484C-B5BF-BB4CF4300EE7}" destId="{8BE5D729-910E-8B4F-9AFC-845BF1F79D70}" srcOrd="1" destOrd="0" parTransId="{CA962FF5-D962-D941-AD89-4849400793D0}" sibTransId="{AF4103FE-6AF1-B344-A5A5-72915837D82C}"/>
    <dgm:cxn modelId="{760D7C31-05AA-466A-8530-3A0D5CA65E8B}" type="presOf" srcId="{8BE5D729-910E-8B4F-9AFC-845BF1F79D70}" destId="{19147A3D-4CB8-D840-9B1C-F24726D851CF}" srcOrd="0" destOrd="1" presId="urn:microsoft.com/office/officeart/2009/3/layout/IncreasingArrowsProcess"/>
    <dgm:cxn modelId="{EA595CD2-0346-A24F-81BA-0D732BDF0199}" srcId="{184EAF97-8C6F-E74A-BED9-042654EA10B2}" destId="{CFC89AC7-D521-C641-8C8B-402591F446D9}" srcOrd="0" destOrd="0" parTransId="{A5BF650F-00BA-0E46-B5C1-F6189C69B523}" sibTransId="{3DB5C95B-9372-C348-8EA9-78810F5BA8CB}"/>
    <dgm:cxn modelId="{166831FF-838A-48B7-851A-E3AA061DAAB2}" type="presOf" srcId="{4D9DC866-C530-9E40-9A69-9E1ECA394581}" destId="{0CCD7429-756F-904C-9CBB-93895BBA7B82}" srcOrd="0" destOrd="0" presId="urn:microsoft.com/office/officeart/2009/3/layout/IncreasingArrowsProcess"/>
    <dgm:cxn modelId="{BA30A4FC-C231-3945-9429-05B055962901}" srcId="{4D9DC866-C530-9E40-9A69-9E1ECA394581}" destId="{184EAF97-8C6F-E74A-BED9-042654EA10B2}" srcOrd="0" destOrd="0" parTransId="{480C1367-7921-A547-910A-B46D34FC75C4}" sibTransId="{74CE9AB5-3429-5E41-A725-B06716494B33}"/>
    <dgm:cxn modelId="{FFA36509-49FD-4BF9-AB6B-7542E87F3147}" type="presParOf" srcId="{0CCD7429-756F-904C-9CBB-93895BBA7B82}" destId="{18C986F3-5745-644A-BF89-7AEA09F81B26}" srcOrd="0" destOrd="0" presId="urn:microsoft.com/office/officeart/2009/3/layout/IncreasingArrowsProcess"/>
    <dgm:cxn modelId="{AD4B0460-9226-49E3-8951-8D0CA530B230}" type="presParOf" srcId="{0CCD7429-756F-904C-9CBB-93895BBA7B82}" destId="{544146CF-764E-5443-A9F6-A9758610BA23}" srcOrd="1" destOrd="0" presId="urn:microsoft.com/office/officeart/2009/3/layout/IncreasingArrowsProcess"/>
    <dgm:cxn modelId="{28D4217B-6D42-4DB9-8F23-8A0A190DF388}" type="presParOf" srcId="{0CCD7429-756F-904C-9CBB-93895BBA7B82}" destId="{3D14CA67-F47C-B846-8C88-F5096C72EFEC}" srcOrd="2" destOrd="0" presId="urn:microsoft.com/office/officeart/2009/3/layout/IncreasingArrowsProcess"/>
    <dgm:cxn modelId="{30ED771D-005A-4D81-8057-329FCF3C8BC6}" type="presParOf" srcId="{0CCD7429-756F-904C-9CBB-93895BBA7B82}" destId="{1CDE5271-8E9C-E045-8507-10B75A2381B7}" srcOrd="3" destOrd="0" presId="urn:microsoft.com/office/officeart/2009/3/layout/IncreasingArrowsProcess"/>
    <dgm:cxn modelId="{59315182-950F-4D63-A31E-46C44907727B}" type="presParOf" srcId="{0CCD7429-756F-904C-9CBB-93895BBA7B82}" destId="{F586267B-C552-9147-93CE-8B951A1E4055}" srcOrd="4" destOrd="0" presId="urn:microsoft.com/office/officeart/2009/3/layout/IncreasingArrowsProcess"/>
    <dgm:cxn modelId="{0FBCB078-F521-4F39-B27E-FCC0F4AAEF9B}" type="presParOf" srcId="{0CCD7429-756F-904C-9CBB-93895BBA7B82}" destId="{19147A3D-4CB8-D840-9B1C-F24726D851CF}"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F37C33-B030-7140-8427-1768A3ECF199}" type="doc">
      <dgm:prSet loTypeId="urn:microsoft.com/office/officeart/2009/3/layout/IncreasingArrowsProcess" loCatId="" qsTypeId="urn:microsoft.com/office/officeart/2005/8/quickstyle/simple4" qsCatId="simple" csTypeId="urn:microsoft.com/office/officeart/2005/8/colors/accent1_2" csCatId="accent1" phldr="1"/>
      <dgm:spPr/>
      <dgm:t>
        <a:bodyPr/>
        <a:lstStyle/>
        <a:p>
          <a:endParaRPr lang="en-US"/>
        </a:p>
      </dgm:t>
    </dgm:pt>
    <dgm:pt modelId="{AFE65274-823C-4340-92D3-F81543EA0689}">
      <dgm:prSet phldrT="[Text]"/>
      <dgm:spPr/>
      <dgm:t>
        <a:bodyPr/>
        <a:lstStyle/>
        <a:p>
          <a:r>
            <a:rPr lang="en-US" dirty="0" smtClean="0"/>
            <a:t>Final Draft</a:t>
          </a:r>
          <a:endParaRPr lang="en-US" dirty="0"/>
        </a:p>
      </dgm:t>
    </dgm:pt>
    <dgm:pt modelId="{6147C08F-A330-B14B-89D6-FFC083EB19B5}" type="parTrans" cxnId="{E66DB243-A05C-A44E-8269-CFAEAB772F85}">
      <dgm:prSet/>
      <dgm:spPr/>
      <dgm:t>
        <a:bodyPr/>
        <a:lstStyle/>
        <a:p>
          <a:endParaRPr lang="en-US"/>
        </a:p>
      </dgm:t>
    </dgm:pt>
    <dgm:pt modelId="{5A3464F9-E37F-4A4F-9E29-85EDADDD38FA}" type="sibTrans" cxnId="{E66DB243-A05C-A44E-8269-CFAEAB772F85}">
      <dgm:prSet/>
      <dgm:spPr/>
      <dgm:t>
        <a:bodyPr/>
        <a:lstStyle/>
        <a:p>
          <a:endParaRPr lang="en-US"/>
        </a:p>
      </dgm:t>
    </dgm:pt>
    <dgm:pt modelId="{9DFFF53B-8F01-CE4E-AE98-51FFD6935783}">
      <dgm:prSet phldrT="[Text]"/>
      <dgm:spPr/>
      <dgm:t>
        <a:bodyPr/>
        <a:lstStyle/>
        <a:p>
          <a:r>
            <a:rPr lang="en-US" dirty="0" smtClean="0"/>
            <a:t>Define FY14 projects and activities in AtTask</a:t>
          </a:r>
          <a:endParaRPr lang="en-US" dirty="0"/>
        </a:p>
      </dgm:t>
    </dgm:pt>
    <dgm:pt modelId="{A37DF596-C9A2-AC42-858E-C47C28005A9B}" type="parTrans" cxnId="{A95D25CB-2C44-484E-A153-B0FDCD71FCE0}">
      <dgm:prSet/>
      <dgm:spPr/>
      <dgm:t>
        <a:bodyPr/>
        <a:lstStyle/>
        <a:p>
          <a:endParaRPr lang="en-US"/>
        </a:p>
      </dgm:t>
    </dgm:pt>
    <dgm:pt modelId="{CBCAF5DD-BAFB-104C-84CF-4C8E45F7F162}" type="sibTrans" cxnId="{A95D25CB-2C44-484E-A153-B0FDCD71FCE0}">
      <dgm:prSet/>
      <dgm:spPr/>
      <dgm:t>
        <a:bodyPr/>
        <a:lstStyle/>
        <a:p>
          <a:endParaRPr lang="en-US"/>
        </a:p>
      </dgm:t>
    </dgm:pt>
    <dgm:pt modelId="{0CFDCE27-D45C-DE4C-9AD6-DC5B06F4F976}">
      <dgm:prSet phldrT="[Text]"/>
      <dgm:spPr/>
      <dgm:t>
        <a:bodyPr/>
        <a:lstStyle/>
        <a:p>
          <a:r>
            <a:rPr lang="en-US" dirty="0" smtClean="0"/>
            <a:t>Develop Budget</a:t>
          </a:r>
          <a:endParaRPr lang="en-US" dirty="0"/>
        </a:p>
      </dgm:t>
    </dgm:pt>
    <dgm:pt modelId="{C8E355E5-D381-3C49-812C-9847BED36988}" type="parTrans" cxnId="{6A558ECF-D846-EB4E-9DBC-DBE4CC2322AA}">
      <dgm:prSet/>
      <dgm:spPr/>
      <dgm:t>
        <a:bodyPr/>
        <a:lstStyle/>
        <a:p>
          <a:endParaRPr lang="en-US"/>
        </a:p>
      </dgm:t>
    </dgm:pt>
    <dgm:pt modelId="{A59F8079-FDE2-EA49-8CDD-63A165615FEF}" type="sibTrans" cxnId="{6A558ECF-D846-EB4E-9DBC-DBE4CC2322AA}">
      <dgm:prSet/>
      <dgm:spPr/>
      <dgm:t>
        <a:bodyPr/>
        <a:lstStyle/>
        <a:p>
          <a:endParaRPr lang="en-US"/>
        </a:p>
      </dgm:t>
    </dgm:pt>
    <dgm:pt modelId="{4BFE1B20-11E4-0749-9521-A99DAA53C990}">
      <dgm:prSet phldrT="[Text]"/>
      <dgm:spPr/>
      <dgm:t>
        <a:bodyPr/>
        <a:lstStyle/>
        <a:p>
          <a:r>
            <a:rPr lang="en-US" dirty="0" smtClean="0"/>
            <a:t>Public Comment</a:t>
          </a:r>
          <a:endParaRPr lang="en-US" dirty="0"/>
        </a:p>
      </dgm:t>
    </dgm:pt>
    <dgm:pt modelId="{188B833F-D69E-094E-8BB6-ACA23E18A140}" type="parTrans" cxnId="{6B0C2996-13BD-B84C-8BE7-D38DC57068A8}">
      <dgm:prSet/>
      <dgm:spPr/>
      <dgm:t>
        <a:bodyPr/>
        <a:lstStyle/>
        <a:p>
          <a:endParaRPr lang="en-US"/>
        </a:p>
      </dgm:t>
    </dgm:pt>
    <dgm:pt modelId="{868C0CA6-468C-CC42-A3CB-DF9DF03077AA}" type="sibTrans" cxnId="{6B0C2996-13BD-B84C-8BE7-D38DC57068A8}">
      <dgm:prSet/>
      <dgm:spPr/>
      <dgm:t>
        <a:bodyPr/>
        <a:lstStyle/>
        <a:p>
          <a:endParaRPr lang="en-US"/>
        </a:p>
      </dgm:t>
    </dgm:pt>
    <dgm:pt modelId="{6E91ED37-8A8D-2B41-BA91-BC866BB4B6EE}" type="pres">
      <dgm:prSet presAssocID="{CDF37C33-B030-7140-8427-1768A3ECF199}" presName="Name0" presStyleCnt="0">
        <dgm:presLayoutVars>
          <dgm:chMax val="5"/>
          <dgm:chPref val="5"/>
          <dgm:dir/>
          <dgm:animLvl val="lvl"/>
        </dgm:presLayoutVars>
      </dgm:prSet>
      <dgm:spPr/>
      <dgm:t>
        <a:bodyPr/>
        <a:lstStyle/>
        <a:p>
          <a:endParaRPr lang="en-US"/>
        </a:p>
      </dgm:t>
    </dgm:pt>
    <dgm:pt modelId="{E30E9FB5-7E54-0749-9323-5703D9A594E7}" type="pres">
      <dgm:prSet presAssocID="{AFE65274-823C-4340-92D3-F81543EA0689}" presName="parentText1" presStyleLbl="node1" presStyleIdx="0" presStyleCnt="1" custScaleX="63284">
        <dgm:presLayoutVars>
          <dgm:chMax/>
          <dgm:chPref val="3"/>
          <dgm:bulletEnabled val="1"/>
        </dgm:presLayoutVars>
      </dgm:prSet>
      <dgm:spPr/>
      <dgm:t>
        <a:bodyPr/>
        <a:lstStyle/>
        <a:p>
          <a:endParaRPr lang="en-US"/>
        </a:p>
      </dgm:t>
    </dgm:pt>
    <dgm:pt modelId="{44791452-E942-954A-BBAD-265D1B50ED74}" type="pres">
      <dgm:prSet presAssocID="{AFE65274-823C-4340-92D3-F81543EA0689}" presName="childText1" presStyleLbl="solidAlignAcc1" presStyleIdx="0" presStyleCnt="1" custScaleX="59344" custScaleY="59306" custLinFactNeighborY="-18692">
        <dgm:presLayoutVars>
          <dgm:chMax val="0"/>
          <dgm:chPref val="0"/>
          <dgm:bulletEnabled val="1"/>
        </dgm:presLayoutVars>
      </dgm:prSet>
      <dgm:spPr/>
      <dgm:t>
        <a:bodyPr/>
        <a:lstStyle/>
        <a:p>
          <a:endParaRPr lang="en-US"/>
        </a:p>
      </dgm:t>
    </dgm:pt>
  </dgm:ptLst>
  <dgm:cxnLst>
    <dgm:cxn modelId="{6A558ECF-D846-EB4E-9DBC-DBE4CC2322AA}" srcId="{AFE65274-823C-4340-92D3-F81543EA0689}" destId="{0CFDCE27-D45C-DE4C-9AD6-DC5B06F4F976}" srcOrd="1" destOrd="0" parTransId="{C8E355E5-D381-3C49-812C-9847BED36988}" sibTransId="{A59F8079-FDE2-EA49-8CDD-63A165615FEF}"/>
    <dgm:cxn modelId="{E66DB243-A05C-A44E-8269-CFAEAB772F85}" srcId="{CDF37C33-B030-7140-8427-1768A3ECF199}" destId="{AFE65274-823C-4340-92D3-F81543EA0689}" srcOrd="0" destOrd="0" parTransId="{6147C08F-A330-B14B-89D6-FFC083EB19B5}" sibTransId="{5A3464F9-E37F-4A4F-9E29-85EDADDD38FA}"/>
    <dgm:cxn modelId="{6B0C2996-13BD-B84C-8BE7-D38DC57068A8}" srcId="{AFE65274-823C-4340-92D3-F81543EA0689}" destId="{4BFE1B20-11E4-0749-9521-A99DAA53C990}" srcOrd="2" destOrd="0" parTransId="{188B833F-D69E-094E-8BB6-ACA23E18A140}" sibTransId="{868C0CA6-468C-CC42-A3CB-DF9DF03077AA}"/>
    <dgm:cxn modelId="{A95D25CB-2C44-484E-A153-B0FDCD71FCE0}" srcId="{AFE65274-823C-4340-92D3-F81543EA0689}" destId="{9DFFF53B-8F01-CE4E-AE98-51FFD6935783}" srcOrd="0" destOrd="0" parTransId="{A37DF596-C9A2-AC42-858E-C47C28005A9B}" sibTransId="{CBCAF5DD-BAFB-104C-84CF-4C8E45F7F162}"/>
    <dgm:cxn modelId="{41437814-F974-4973-8D70-0AA5EB28AA2D}" type="presOf" srcId="{0CFDCE27-D45C-DE4C-9AD6-DC5B06F4F976}" destId="{44791452-E942-954A-BBAD-265D1B50ED74}" srcOrd="0" destOrd="1" presId="urn:microsoft.com/office/officeart/2009/3/layout/IncreasingArrowsProcess"/>
    <dgm:cxn modelId="{D51E4D7A-36C1-4AF3-A3BE-BE7513B93012}" type="presOf" srcId="{CDF37C33-B030-7140-8427-1768A3ECF199}" destId="{6E91ED37-8A8D-2B41-BA91-BC866BB4B6EE}" srcOrd="0" destOrd="0" presId="urn:microsoft.com/office/officeart/2009/3/layout/IncreasingArrowsProcess"/>
    <dgm:cxn modelId="{78296BB2-4886-43AA-AC69-A4882FEB2E83}" type="presOf" srcId="{4BFE1B20-11E4-0749-9521-A99DAA53C990}" destId="{44791452-E942-954A-BBAD-265D1B50ED74}" srcOrd="0" destOrd="2" presId="urn:microsoft.com/office/officeart/2009/3/layout/IncreasingArrowsProcess"/>
    <dgm:cxn modelId="{10DDA945-BF8B-49C7-98BE-52307C911F91}" type="presOf" srcId="{9DFFF53B-8F01-CE4E-AE98-51FFD6935783}" destId="{44791452-E942-954A-BBAD-265D1B50ED74}" srcOrd="0" destOrd="0" presId="urn:microsoft.com/office/officeart/2009/3/layout/IncreasingArrowsProcess"/>
    <dgm:cxn modelId="{9E860785-E5BB-442B-ACB5-2AEAEE32587B}" type="presOf" srcId="{AFE65274-823C-4340-92D3-F81543EA0689}" destId="{E30E9FB5-7E54-0749-9323-5703D9A594E7}" srcOrd="0" destOrd="0" presId="urn:microsoft.com/office/officeart/2009/3/layout/IncreasingArrowsProcess"/>
    <dgm:cxn modelId="{87BB41DD-4BF8-45CD-8AB3-3B342469C34B}" type="presParOf" srcId="{6E91ED37-8A8D-2B41-BA91-BC866BB4B6EE}" destId="{E30E9FB5-7E54-0749-9323-5703D9A594E7}" srcOrd="0" destOrd="0" presId="urn:microsoft.com/office/officeart/2009/3/layout/IncreasingArrowsProcess"/>
    <dgm:cxn modelId="{FDE598F4-9C84-42F9-9083-EA74655FD027}" type="presParOf" srcId="{6E91ED37-8A8D-2B41-BA91-BC866BB4B6EE}" destId="{44791452-E942-954A-BBAD-265D1B50ED74}" srcOrd="1" destOrd="0" presId="urn:microsoft.com/office/officeart/2009/3/layout/IncreasingArrows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B94D14-204C-4237-A220-37E964BB36A6}">
      <dsp:nvSpPr>
        <dsp:cNvPr id="0" name=""/>
        <dsp:cNvSpPr/>
      </dsp:nvSpPr>
      <dsp:spPr>
        <a:xfrm rot="5400000">
          <a:off x="-156191" y="337682"/>
          <a:ext cx="1668627" cy="998256"/>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STRATEGIC </a:t>
          </a:r>
          <a:br>
            <a:rPr lang="en-US" sz="1600" kern="1200" dirty="0" smtClean="0"/>
          </a:br>
          <a:r>
            <a:rPr lang="en-US" sz="1600" kern="1200" dirty="0" smtClean="0"/>
            <a:t>PLAN</a:t>
          </a:r>
          <a:endParaRPr lang="en-US" sz="1600" kern="1200" dirty="0"/>
        </a:p>
      </dsp:txBody>
      <dsp:txXfrm rot="-5400000">
        <a:off x="178995" y="501624"/>
        <a:ext cx="998256" cy="670371"/>
      </dsp:txXfrm>
    </dsp:sp>
    <dsp:sp modelId="{38E04CA1-AB2E-4451-8811-DF20A3932AD6}">
      <dsp:nvSpPr>
        <dsp:cNvPr id="0" name=""/>
        <dsp:cNvSpPr/>
      </dsp:nvSpPr>
      <dsp:spPr>
        <a:xfrm rot="5400000">
          <a:off x="2577162" y="-1350534"/>
          <a:ext cx="1142669" cy="3848734"/>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Long Term Design</a:t>
          </a:r>
          <a:endParaRPr lang="en-US" sz="1600" kern="1200" dirty="0"/>
        </a:p>
        <a:p>
          <a:pPr marL="171450" lvl="1" indent="-171450" algn="l" defTabSz="711200">
            <a:lnSpc>
              <a:spcPct val="90000"/>
            </a:lnSpc>
            <a:spcBef>
              <a:spcPct val="0"/>
            </a:spcBef>
            <a:spcAft>
              <a:spcPct val="15000"/>
            </a:spcAft>
            <a:buChar char="••"/>
          </a:pPr>
          <a:r>
            <a:rPr lang="en-US" sz="1600" kern="1200" dirty="0" smtClean="0"/>
            <a:t>Organization-wide Objective/Goal</a:t>
          </a:r>
          <a:endParaRPr lang="en-US" sz="1600" kern="1200" dirty="0"/>
        </a:p>
      </dsp:txBody>
      <dsp:txXfrm rot="-5400000">
        <a:off x="1224130" y="58279"/>
        <a:ext cx="3792953" cy="1031107"/>
      </dsp:txXfrm>
    </dsp:sp>
    <dsp:sp modelId="{AD93193B-C32D-45F0-9EE7-7A2DDB30DA05}">
      <dsp:nvSpPr>
        <dsp:cNvPr id="0" name=""/>
        <dsp:cNvSpPr/>
      </dsp:nvSpPr>
      <dsp:spPr>
        <a:xfrm rot="5400000">
          <a:off x="-156191" y="1813015"/>
          <a:ext cx="1668627" cy="998256"/>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BUDGET &amp; OPS PLAN</a:t>
          </a:r>
          <a:endParaRPr lang="en-US" sz="1600" kern="1200" dirty="0"/>
        </a:p>
      </dsp:txBody>
      <dsp:txXfrm rot="-5400000">
        <a:off x="178995" y="1976957"/>
        <a:ext cx="998256" cy="670371"/>
      </dsp:txXfrm>
    </dsp:sp>
    <dsp:sp modelId="{5CB3E08E-823F-42BF-988B-2D375BA39DA9}">
      <dsp:nvSpPr>
        <dsp:cNvPr id="0" name=""/>
        <dsp:cNvSpPr/>
      </dsp:nvSpPr>
      <dsp:spPr>
        <a:xfrm rot="5400000">
          <a:off x="2544844" y="159969"/>
          <a:ext cx="1142669" cy="3778392"/>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Annual Update</a:t>
          </a:r>
          <a:endParaRPr lang="en-US" sz="1600" kern="1200" dirty="0"/>
        </a:p>
        <a:p>
          <a:pPr marL="171450" lvl="1" indent="-171450" algn="l" defTabSz="711200">
            <a:lnSpc>
              <a:spcPct val="90000"/>
            </a:lnSpc>
            <a:spcBef>
              <a:spcPct val="0"/>
            </a:spcBef>
            <a:spcAft>
              <a:spcPct val="15000"/>
            </a:spcAft>
            <a:buChar char="••"/>
          </a:pPr>
          <a:r>
            <a:rPr lang="en-US" sz="1600" kern="1200" dirty="0" smtClean="0"/>
            <a:t>Outline Required Resources</a:t>
          </a:r>
          <a:endParaRPr lang="en-US" sz="1600" kern="1200" dirty="0"/>
        </a:p>
        <a:p>
          <a:pPr marL="171450" lvl="1" indent="-171450" algn="l" defTabSz="711200">
            <a:lnSpc>
              <a:spcPct val="90000"/>
            </a:lnSpc>
            <a:spcBef>
              <a:spcPct val="0"/>
            </a:spcBef>
            <a:spcAft>
              <a:spcPct val="15000"/>
            </a:spcAft>
            <a:buChar char="••"/>
          </a:pPr>
          <a:r>
            <a:rPr lang="en-US" sz="1600" kern="1200" dirty="0" smtClean="0"/>
            <a:t>Fulfill Core Deliverables and Services</a:t>
          </a:r>
          <a:endParaRPr lang="en-US" sz="1600" kern="1200" dirty="0"/>
        </a:p>
      </dsp:txBody>
      <dsp:txXfrm rot="-5400000">
        <a:off x="1226983" y="1533612"/>
        <a:ext cx="3722611" cy="1031107"/>
      </dsp:txXfrm>
    </dsp:sp>
    <dsp:sp modelId="{F172AD03-B8A1-465A-B115-51D48E5548CB}">
      <dsp:nvSpPr>
        <dsp:cNvPr id="0" name=""/>
        <dsp:cNvSpPr/>
      </dsp:nvSpPr>
      <dsp:spPr>
        <a:xfrm rot="5400000">
          <a:off x="-156191" y="3288348"/>
          <a:ext cx="1668627" cy="998256"/>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EXECUTION</a:t>
          </a:r>
          <a:endParaRPr lang="en-US" sz="1600" kern="1200" dirty="0"/>
        </a:p>
      </dsp:txBody>
      <dsp:txXfrm rot="-5400000">
        <a:off x="178995" y="3452290"/>
        <a:ext cx="998256" cy="670371"/>
      </dsp:txXfrm>
    </dsp:sp>
    <dsp:sp modelId="{4DDCE773-035A-46A7-A1E2-6D36EA3F9FEA}">
      <dsp:nvSpPr>
        <dsp:cNvPr id="0" name=""/>
        <dsp:cNvSpPr/>
      </dsp:nvSpPr>
      <dsp:spPr>
        <a:xfrm rot="5400000">
          <a:off x="2544844" y="1635301"/>
          <a:ext cx="1142669" cy="3778392"/>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smtClean="0"/>
            <a:t>Recurring Monitoring</a:t>
          </a:r>
          <a:endParaRPr lang="en-US" sz="1600" kern="1200" dirty="0"/>
        </a:p>
        <a:p>
          <a:pPr marL="171450" lvl="1" indent="-171450" algn="l" defTabSz="711200">
            <a:lnSpc>
              <a:spcPct val="90000"/>
            </a:lnSpc>
            <a:spcBef>
              <a:spcPct val="0"/>
            </a:spcBef>
            <a:spcAft>
              <a:spcPct val="15000"/>
            </a:spcAft>
            <a:buChar char="••"/>
          </a:pPr>
          <a:r>
            <a:rPr lang="en-US" sz="1600" kern="1200" dirty="0" smtClean="0"/>
            <a:t>Interdependent Projects /Activities</a:t>
          </a:r>
          <a:endParaRPr lang="en-US" sz="1600" kern="1200" dirty="0"/>
        </a:p>
        <a:p>
          <a:pPr marL="171450" lvl="1" indent="-171450" algn="l" defTabSz="711200">
            <a:lnSpc>
              <a:spcPct val="90000"/>
            </a:lnSpc>
            <a:spcBef>
              <a:spcPct val="0"/>
            </a:spcBef>
            <a:spcAft>
              <a:spcPct val="15000"/>
            </a:spcAft>
            <a:buChar char="••"/>
          </a:pPr>
          <a:r>
            <a:rPr lang="en-US" sz="1600" kern="1200" dirty="0" smtClean="0"/>
            <a:t>Cyclical Projects and Tasks assigned during Fiscal-Year Timeframe </a:t>
          </a:r>
          <a:endParaRPr lang="en-US" sz="1600" kern="1200" dirty="0"/>
        </a:p>
      </dsp:txBody>
      <dsp:txXfrm rot="-5400000">
        <a:off x="1226983" y="3008944"/>
        <a:ext cx="3722611" cy="1031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C986F3-5745-644A-BF89-7AEA09F81B26}">
      <dsp:nvSpPr>
        <dsp:cNvPr id="0" name=""/>
        <dsp:cNvSpPr/>
      </dsp:nvSpPr>
      <dsp:spPr>
        <a:xfrm>
          <a:off x="0" y="56841"/>
          <a:ext cx="6096000" cy="887809"/>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0940" numCol="1" spcCol="1270" anchor="ctr" anchorCtr="0">
          <a:noAutofit/>
        </a:bodyPr>
        <a:lstStyle/>
        <a:p>
          <a:pPr lvl="0" algn="l" defTabSz="755650">
            <a:lnSpc>
              <a:spcPct val="90000"/>
            </a:lnSpc>
            <a:spcBef>
              <a:spcPct val="0"/>
            </a:spcBef>
            <a:spcAft>
              <a:spcPct val="35000"/>
            </a:spcAft>
          </a:pPr>
          <a:r>
            <a:rPr lang="en-US" sz="1700" kern="1200" dirty="0" smtClean="0"/>
            <a:t>Phase 0</a:t>
          </a:r>
          <a:endParaRPr lang="en-US" sz="1700" kern="1200" dirty="0"/>
        </a:p>
      </dsp:txBody>
      <dsp:txXfrm>
        <a:off x="0" y="278793"/>
        <a:ext cx="5874048" cy="443905"/>
      </dsp:txXfrm>
    </dsp:sp>
    <dsp:sp modelId="{544146CF-764E-5443-A9F6-A9758610BA23}">
      <dsp:nvSpPr>
        <dsp:cNvPr id="0" name=""/>
        <dsp:cNvSpPr/>
      </dsp:nvSpPr>
      <dsp:spPr>
        <a:xfrm>
          <a:off x="0" y="741471"/>
          <a:ext cx="1877568" cy="1710248"/>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Budget improvement process</a:t>
          </a:r>
          <a:endParaRPr lang="en-US" sz="1700" kern="1200" dirty="0"/>
        </a:p>
        <a:p>
          <a:pPr lvl="0" algn="l" defTabSz="755650">
            <a:lnSpc>
              <a:spcPct val="90000"/>
            </a:lnSpc>
            <a:spcBef>
              <a:spcPct val="0"/>
            </a:spcBef>
            <a:spcAft>
              <a:spcPct val="35000"/>
            </a:spcAft>
          </a:pPr>
          <a:r>
            <a:rPr lang="en-US" sz="1700" kern="1200" dirty="0" smtClean="0"/>
            <a:t>Recommended changes</a:t>
          </a:r>
          <a:endParaRPr lang="en-US" sz="1700" kern="1200" dirty="0"/>
        </a:p>
      </dsp:txBody>
      <dsp:txXfrm>
        <a:off x="0" y="741471"/>
        <a:ext cx="1877568" cy="1710248"/>
      </dsp:txXfrm>
    </dsp:sp>
    <dsp:sp modelId="{3D14CA67-F47C-B846-8C88-F5096C72EFEC}">
      <dsp:nvSpPr>
        <dsp:cNvPr id="0" name=""/>
        <dsp:cNvSpPr/>
      </dsp:nvSpPr>
      <dsp:spPr>
        <a:xfrm>
          <a:off x="1877568" y="352778"/>
          <a:ext cx="4218432" cy="887809"/>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0940" numCol="1" spcCol="1270" anchor="ctr" anchorCtr="0">
          <a:noAutofit/>
        </a:bodyPr>
        <a:lstStyle/>
        <a:p>
          <a:pPr lvl="0" algn="l" defTabSz="755650">
            <a:lnSpc>
              <a:spcPct val="90000"/>
            </a:lnSpc>
            <a:spcBef>
              <a:spcPct val="0"/>
            </a:spcBef>
            <a:spcAft>
              <a:spcPct val="35000"/>
            </a:spcAft>
          </a:pPr>
          <a:r>
            <a:rPr lang="en-US" sz="1700" kern="1200" dirty="0" smtClean="0"/>
            <a:t>Framework</a:t>
          </a:r>
          <a:endParaRPr lang="en-US" sz="1700" kern="1200" dirty="0"/>
        </a:p>
      </dsp:txBody>
      <dsp:txXfrm>
        <a:off x="1877568" y="574730"/>
        <a:ext cx="3996480" cy="443905"/>
      </dsp:txXfrm>
    </dsp:sp>
    <dsp:sp modelId="{1CDE5271-8E9C-E045-8507-10B75A2381B7}">
      <dsp:nvSpPr>
        <dsp:cNvPr id="0" name=""/>
        <dsp:cNvSpPr/>
      </dsp:nvSpPr>
      <dsp:spPr>
        <a:xfrm>
          <a:off x="1877568" y="1037407"/>
          <a:ext cx="1877568" cy="1710248"/>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Generate early detailed project data</a:t>
          </a:r>
          <a:endParaRPr lang="en-US" sz="1700" kern="1200" dirty="0"/>
        </a:p>
        <a:p>
          <a:pPr lvl="0" algn="l" defTabSz="755650">
            <a:lnSpc>
              <a:spcPct val="90000"/>
            </a:lnSpc>
            <a:spcBef>
              <a:spcPct val="0"/>
            </a:spcBef>
            <a:spcAft>
              <a:spcPct val="35000"/>
            </a:spcAft>
          </a:pPr>
          <a:r>
            <a:rPr lang="en-US" sz="1700" kern="1200" dirty="0" smtClean="0"/>
            <a:t>Multiple interactions Staff/Community</a:t>
          </a:r>
          <a:endParaRPr lang="en-US" sz="1700" kern="1200" dirty="0"/>
        </a:p>
      </dsp:txBody>
      <dsp:txXfrm>
        <a:off x="1877568" y="1037407"/>
        <a:ext cx="1877568" cy="1710248"/>
      </dsp:txXfrm>
    </dsp:sp>
    <dsp:sp modelId="{F586267B-C552-9147-93CE-8B951A1E4055}">
      <dsp:nvSpPr>
        <dsp:cNvPr id="0" name=""/>
        <dsp:cNvSpPr/>
      </dsp:nvSpPr>
      <dsp:spPr>
        <a:xfrm>
          <a:off x="3755136" y="648714"/>
          <a:ext cx="2340864" cy="887809"/>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0940" numCol="1" spcCol="1270" anchor="ctr" anchorCtr="0">
          <a:noAutofit/>
        </a:bodyPr>
        <a:lstStyle/>
        <a:p>
          <a:pPr lvl="0" algn="l" defTabSz="755650">
            <a:lnSpc>
              <a:spcPct val="90000"/>
            </a:lnSpc>
            <a:spcBef>
              <a:spcPct val="0"/>
            </a:spcBef>
            <a:spcAft>
              <a:spcPct val="35000"/>
            </a:spcAft>
          </a:pPr>
          <a:r>
            <a:rPr lang="en-US" sz="1700" kern="1200" dirty="0" smtClean="0"/>
            <a:t>Final draft</a:t>
          </a:r>
          <a:endParaRPr lang="en-US" sz="1700" kern="1200" dirty="0"/>
        </a:p>
      </dsp:txBody>
      <dsp:txXfrm>
        <a:off x="3755136" y="870666"/>
        <a:ext cx="2118912" cy="443905"/>
      </dsp:txXfrm>
    </dsp:sp>
    <dsp:sp modelId="{19147A3D-4CB8-D840-9B1C-F24726D851CF}">
      <dsp:nvSpPr>
        <dsp:cNvPr id="0" name=""/>
        <dsp:cNvSpPr/>
      </dsp:nvSpPr>
      <dsp:spPr>
        <a:xfrm>
          <a:off x="3755136" y="1333344"/>
          <a:ext cx="1877568" cy="1685219"/>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Earlier public comment</a:t>
          </a:r>
          <a:endParaRPr lang="en-US" sz="1700" kern="1200" dirty="0"/>
        </a:p>
        <a:p>
          <a:pPr lvl="0" algn="l" defTabSz="755650">
            <a:lnSpc>
              <a:spcPct val="90000"/>
            </a:lnSpc>
            <a:spcBef>
              <a:spcPct val="0"/>
            </a:spcBef>
            <a:spcAft>
              <a:spcPct val="35000"/>
            </a:spcAft>
          </a:pPr>
          <a:r>
            <a:rPr lang="en-US" sz="1700" kern="1200" dirty="0" smtClean="0"/>
            <a:t>Marginal changes to budget</a:t>
          </a:r>
          <a:endParaRPr lang="en-US" sz="1700" kern="1200" dirty="0"/>
        </a:p>
      </dsp:txBody>
      <dsp:txXfrm>
        <a:off x="3755136" y="1333344"/>
        <a:ext cx="1877568" cy="16852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E9FB5-7E54-0749-9323-5703D9A594E7}">
      <dsp:nvSpPr>
        <dsp:cNvPr id="0" name=""/>
        <dsp:cNvSpPr/>
      </dsp:nvSpPr>
      <dsp:spPr>
        <a:xfrm>
          <a:off x="1140811" y="216021"/>
          <a:ext cx="3439734" cy="791612"/>
        </a:xfrm>
        <a:prstGeom prst="rightArrow">
          <a:avLst>
            <a:gd name="adj1" fmla="val 50000"/>
            <a:gd name="adj2" fmla="val 5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254000" bIns="125669" numCol="1" spcCol="1270" anchor="ctr" anchorCtr="0">
          <a:noAutofit/>
        </a:bodyPr>
        <a:lstStyle/>
        <a:p>
          <a:pPr lvl="0" algn="l" defTabSz="666750">
            <a:lnSpc>
              <a:spcPct val="90000"/>
            </a:lnSpc>
            <a:spcBef>
              <a:spcPct val="0"/>
            </a:spcBef>
            <a:spcAft>
              <a:spcPct val="35000"/>
            </a:spcAft>
          </a:pPr>
          <a:r>
            <a:rPr lang="en-US" sz="1500" kern="1200" dirty="0" smtClean="0"/>
            <a:t>Final Draft</a:t>
          </a:r>
          <a:endParaRPr lang="en-US" sz="1500" kern="1200" dirty="0"/>
        </a:p>
      </dsp:txBody>
      <dsp:txXfrm>
        <a:off x="1140811" y="413924"/>
        <a:ext cx="3241831" cy="395806"/>
      </dsp:txXfrm>
    </dsp:sp>
    <dsp:sp modelId="{44791452-E942-954A-BBAD-265D1B50ED74}">
      <dsp:nvSpPr>
        <dsp:cNvPr id="0" name=""/>
        <dsp:cNvSpPr/>
      </dsp:nvSpPr>
      <dsp:spPr>
        <a:xfrm>
          <a:off x="1164026" y="864095"/>
          <a:ext cx="2980758" cy="1259286"/>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Define FY14 projects and activities in AtTask</a:t>
          </a:r>
          <a:endParaRPr lang="en-US" sz="1500" kern="1200" dirty="0"/>
        </a:p>
        <a:p>
          <a:pPr lvl="0" algn="l" defTabSz="666750">
            <a:lnSpc>
              <a:spcPct val="90000"/>
            </a:lnSpc>
            <a:spcBef>
              <a:spcPct val="0"/>
            </a:spcBef>
            <a:spcAft>
              <a:spcPct val="35000"/>
            </a:spcAft>
          </a:pPr>
          <a:r>
            <a:rPr lang="en-US" sz="1500" kern="1200" dirty="0" smtClean="0"/>
            <a:t>Develop Budget</a:t>
          </a:r>
          <a:endParaRPr lang="en-US" sz="1500" kern="1200" dirty="0"/>
        </a:p>
        <a:p>
          <a:pPr lvl="0" algn="l" defTabSz="666750">
            <a:lnSpc>
              <a:spcPct val="90000"/>
            </a:lnSpc>
            <a:spcBef>
              <a:spcPct val="0"/>
            </a:spcBef>
            <a:spcAft>
              <a:spcPct val="35000"/>
            </a:spcAft>
          </a:pPr>
          <a:r>
            <a:rPr lang="en-US" sz="1500" kern="1200" dirty="0" smtClean="0"/>
            <a:t>Public Comment</a:t>
          </a:r>
          <a:endParaRPr lang="en-US" sz="1500" kern="1200" dirty="0"/>
        </a:p>
      </dsp:txBody>
      <dsp:txXfrm>
        <a:off x="1164026" y="864095"/>
        <a:ext cx="2980758" cy="125928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595" tIns="48299" rIns="96595" bIns="48299"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595" tIns="48299" rIns="96595" bIns="48299" rtlCol="0"/>
          <a:lstStyle>
            <a:lvl1pPr algn="r">
              <a:defRPr sz="1200"/>
            </a:lvl1pPr>
          </a:lstStyle>
          <a:p>
            <a:fld id="{34A0D38C-903D-D84E-A776-43A8034AD382}" type="datetime1">
              <a:rPr lang="en-US" smtClean="0"/>
              <a:pPr/>
              <a:t>5/13/13</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595" tIns="48299" rIns="96595" bIns="48299"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595" tIns="48299" rIns="96595" bIns="48299" rtlCol="0" anchor="b"/>
          <a:lstStyle>
            <a:lvl1pPr algn="r">
              <a:defRPr sz="1200"/>
            </a:lvl1pPr>
          </a:lstStyle>
          <a:p>
            <a:fld id="{0F885A87-EA0E-2947-93B9-3269BCCDEFB9}" type="slidenum">
              <a:rPr lang="en-US" smtClean="0"/>
              <a:pPr/>
              <a:t>‹#›</a:t>
            </a:fld>
            <a:endParaRPr lang="en-US"/>
          </a:p>
        </p:txBody>
      </p:sp>
    </p:spTree>
    <p:extLst>
      <p:ext uri="{BB962C8B-B14F-4D97-AF65-F5344CB8AC3E}">
        <p14:creationId xmlns:p14="http://schemas.microsoft.com/office/powerpoint/2010/main" val="11675489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595" tIns="48299" rIns="96595" bIns="48299"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595" tIns="48299" rIns="96595" bIns="48299" rtlCol="0"/>
          <a:lstStyle>
            <a:lvl1pPr algn="r">
              <a:defRPr sz="1200"/>
            </a:lvl1pPr>
          </a:lstStyle>
          <a:p>
            <a:fld id="{289EB819-9955-384D-8D4D-6D7C38F1F2BB}" type="datetime1">
              <a:rPr lang="en-US" smtClean="0"/>
              <a:pPr/>
              <a:t>5/13/13</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595" tIns="48299" rIns="96595" bIns="48299"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595" tIns="48299" rIns="96595" bIns="48299"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595" tIns="48299" rIns="96595" bIns="4829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595" tIns="48299" rIns="96595" bIns="48299" rtlCol="0" anchor="b"/>
          <a:lstStyle>
            <a:lvl1pPr algn="r">
              <a:defRPr sz="1200"/>
            </a:lvl1pPr>
          </a:lstStyle>
          <a:p>
            <a:fld id="{87FCD7E7-0C57-B74C-B378-86AF402DC636}" type="slidenum">
              <a:rPr lang="en-US" smtClean="0"/>
              <a:pPr/>
              <a:t>‹#›</a:t>
            </a:fld>
            <a:endParaRPr lang="en-US"/>
          </a:p>
        </p:txBody>
      </p:sp>
    </p:spTree>
    <p:extLst>
      <p:ext uri="{BB962C8B-B14F-4D97-AF65-F5344CB8AC3E}">
        <p14:creationId xmlns:p14="http://schemas.microsoft.com/office/powerpoint/2010/main" val="2238960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20</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A51B65-4C67-8248-BF35-CFDECAB6297D}" type="slidenum">
              <a:rPr lang="en-US" smtClean="0"/>
              <a:t>26</a:t>
            </a:fld>
            <a:endParaRPr lang="en-US"/>
          </a:p>
        </p:txBody>
      </p:sp>
    </p:spTree>
    <p:extLst>
      <p:ext uri="{BB962C8B-B14F-4D97-AF65-F5344CB8AC3E}">
        <p14:creationId xmlns:p14="http://schemas.microsoft.com/office/powerpoint/2010/main" val="78553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A51B65-4C67-8248-BF35-CFDECAB6297D}" type="slidenum">
              <a:rPr lang="en-US" smtClean="0"/>
              <a:t>27</a:t>
            </a:fld>
            <a:endParaRPr lang="en-US"/>
          </a:p>
        </p:txBody>
      </p:sp>
    </p:spTree>
    <p:extLst>
      <p:ext uri="{BB962C8B-B14F-4D97-AF65-F5344CB8AC3E}">
        <p14:creationId xmlns:p14="http://schemas.microsoft.com/office/powerpoint/2010/main" val="78553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29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30</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33</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34</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37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CD7E7-0C57-B74C-B378-86AF402DC636}" type="slidenum">
              <a:rPr lang="en-US" smtClean="0"/>
              <a:pPr/>
              <a:t>38</a:t>
            </a:fld>
            <a:endParaRPr lang="en-US"/>
          </a:p>
        </p:txBody>
      </p:sp>
    </p:spTree>
    <p:extLst>
      <p:ext uri="{BB962C8B-B14F-4D97-AF65-F5344CB8AC3E}">
        <p14:creationId xmlns:p14="http://schemas.microsoft.com/office/powerpoint/2010/main" val="2719343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FCD7E7-0C57-B74C-B378-86AF402DC636}" type="slidenum">
              <a:rPr lang="en-US" smtClean="0"/>
              <a:pPr/>
              <a:t>40</a:t>
            </a:fld>
            <a:endParaRPr lang="en-US"/>
          </a:p>
        </p:txBody>
      </p:sp>
    </p:spTree>
    <p:extLst>
      <p:ext uri="{BB962C8B-B14F-4D97-AF65-F5344CB8AC3E}">
        <p14:creationId xmlns:p14="http://schemas.microsoft.com/office/powerpoint/2010/main" val="27193434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41</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42</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5</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6</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7</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8</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9</a:t>
            </a:fld>
            <a:endParaRPr lang="en-US"/>
          </a:p>
        </p:txBody>
      </p:sp>
    </p:spTree>
    <p:extLst>
      <p:ext uri="{BB962C8B-B14F-4D97-AF65-F5344CB8AC3E}">
        <p14:creationId xmlns:p14="http://schemas.microsoft.com/office/powerpoint/2010/main" val="2180829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FCD7E7-0C57-B74C-B378-86AF402DC636}" type="slidenum">
              <a:rPr lang="en-US" smtClean="0"/>
              <a:pPr/>
              <a:t>10</a:t>
            </a:fld>
            <a:endParaRPr lang="en-US"/>
          </a:p>
        </p:txBody>
      </p:sp>
    </p:spTree>
    <p:extLst>
      <p:ext uri="{BB962C8B-B14F-4D97-AF65-F5344CB8AC3E}">
        <p14:creationId xmlns:p14="http://schemas.microsoft.com/office/powerpoint/2010/main" val="218082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p:cNvSpPr>
            <a:spLocks noGrp="1"/>
          </p:cNvSpPr>
          <p:nvPr>
            <p:ph type="title"/>
          </p:nvPr>
        </p:nvSpPr>
        <p:spPr>
          <a:xfrm>
            <a:off x="179512" y="188640"/>
            <a:ext cx="2598360" cy="936526"/>
          </a:xfrm>
          <a:prstGeom prst="rect">
            <a:avLst/>
          </a:prstGeom>
        </p:spPr>
        <p:txBody>
          <a:bodyPr/>
          <a:lstStyle>
            <a:lvl1pPr algn="l">
              <a:lnSpc>
                <a:spcPct val="80000"/>
              </a:lnSpc>
              <a:defRPr sz="3200" b="0" i="0">
                <a:solidFill>
                  <a:srgbClr val="A6D5EE"/>
                </a:solidFill>
                <a:latin typeface="Helvetica Neue Medium"/>
                <a:cs typeface="Helvetica Neue Medium"/>
              </a:defRPr>
            </a:lvl1pPr>
          </a:lstStyle>
          <a:p>
            <a:r>
              <a:rPr lang="en-US" smtClean="0"/>
              <a:t>Click to edit Master title style</a:t>
            </a:r>
            <a:endParaRPr lang="en-US" dirty="0"/>
          </a:p>
        </p:txBody>
      </p:sp>
      <p:pic>
        <p:nvPicPr>
          <p:cNvPr id="4" name="Picture 3" descr="ma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628" y="1821786"/>
            <a:ext cx="7714745" cy="3767454"/>
          </a:xfrm>
          <a:prstGeom prst="rect">
            <a:avLst/>
          </a:prstGeom>
        </p:spPr>
      </p:pic>
      <p:sp>
        <p:nvSpPr>
          <p:cNvPr id="2" name="Rectangle 1"/>
          <p:cNvSpPr/>
          <p:nvPr userDrawn="1"/>
        </p:nvSpPr>
        <p:spPr>
          <a:xfrm rot="20144134">
            <a:off x="6130729" y="5498048"/>
            <a:ext cx="2525175" cy="769441"/>
          </a:xfrm>
          <a:prstGeom prst="rect">
            <a:avLst/>
          </a:prstGeom>
          <a:noFill/>
        </p:spPr>
        <p:txBody>
          <a:bodyPr wrap="none" lIns="91440" tIns="45720" rIns="91440" bIns="45720">
            <a:spAutoFit/>
          </a:bodyPr>
          <a:lstStyle/>
          <a:p>
            <a:pPr algn="ctr"/>
            <a:r>
              <a:rPr lang="en-US" sz="4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Ala</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Mikey</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7763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mp; Title">
    <p:spTree>
      <p:nvGrpSpPr>
        <p:cNvPr id="1" name=""/>
        <p:cNvGrpSpPr/>
        <p:nvPr/>
      </p:nvGrpSpPr>
      <p:grpSpPr>
        <a:xfrm>
          <a:off x="0" y="0"/>
          <a:ext cx="0" cy="0"/>
          <a:chOff x="0" y="0"/>
          <a:chExt cx="0" cy="0"/>
        </a:xfrm>
      </p:grpSpPr>
      <p:sp>
        <p:nvSpPr>
          <p:cNvPr id="11" name="Content Placeholder 20"/>
          <p:cNvSpPr>
            <a:spLocks noGrp="1"/>
          </p:cNvSpPr>
          <p:nvPr>
            <p:ph sz="quarter" idx="11" hasCustomPrompt="1"/>
          </p:nvPr>
        </p:nvSpPr>
        <p:spPr>
          <a:xfrm>
            <a:off x="329320" y="1268760"/>
            <a:ext cx="2446932" cy="1835579"/>
          </a:xfrm>
          <a:prstGeom prst="rect">
            <a:avLst/>
          </a:prstGeom>
        </p:spPr>
        <p:txBody>
          <a:bodyPr vert="horz"/>
          <a:lstStyle>
            <a:lvl1pPr marL="0" indent="0" algn="l">
              <a:buNone/>
              <a:defRPr sz="1800" b="0" i="0">
                <a:solidFill>
                  <a:srgbClr val="43ACDA"/>
                </a:solidFill>
                <a:latin typeface="Helvetica Neue Medium"/>
                <a:cs typeface="Helvetica Neue Medium"/>
              </a:defRPr>
            </a:lvl1pPr>
            <a:lvl2pPr marL="457200" indent="0" algn="r">
              <a:buNone/>
              <a:defRPr sz="1600" b="0" i="0">
                <a:solidFill>
                  <a:srgbClr val="4C4D50"/>
                </a:solidFill>
                <a:latin typeface="Helvetica Neue"/>
                <a:cs typeface="Helvetica Neue"/>
              </a:defRPr>
            </a:lvl2pPr>
            <a:lvl3pPr marL="914400" indent="0" algn="r">
              <a:buNone/>
              <a:defRPr sz="1400" b="0" i="0">
                <a:solidFill>
                  <a:srgbClr val="4C4D50"/>
                </a:solidFill>
                <a:latin typeface="Helvetica Neue"/>
                <a:cs typeface="Helvetica Neue"/>
              </a:defRPr>
            </a:lvl3pPr>
            <a:lvl4pPr marL="1371600" indent="0" algn="r">
              <a:buNone/>
              <a:defRPr sz="1200" b="0" i="0">
                <a:solidFill>
                  <a:srgbClr val="4C4D50"/>
                </a:solidFill>
                <a:latin typeface="Helvetica Neue"/>
                <a:cs typeface="Helvetica Neue"/>
              </a:defRPr>
            </a:lvl4pPr>
            <a:lvl5pPr marL="1828800" indent="0" algn="r">
              <a:buNone/>
              <a:defRPr sz="1200" b="0" i="0">
                <a:solidFill>
                  <a:srgbClr val="4C4D50"/>
                </a:solidFill>
                <a:latin typeface="Helvetica Neue"/>
                <a:cs typeface="Helvetica Neue"/>
              </a:defRPr>
            </a:lvl5pPr>
          </a:lstStyle>
          <a:p>
            <a:pPr lvl="0"/>
            <a:r>
              <a:rPr lang="en-CA" dirty="0" smtClean="0"/>
              <a:t>Subtitle</a:t>
            </a:r>
            <a:endParaRPr lang="en-US" dirty="0"/>
          </a:p>
        </p:txBody>
      </p:sp>
      <p:sp>
        <p:nvSpPr>
          <p:cNvPr id="12" name="Content Placeholder 20"/>
          <p:cNvSpPr>
            <a:spLocks noGrp="1"/>
          </p:cNvSpPr>
          <p:nvPr>
            <p:ph sz="quarter" idx="12" hasCustomPrompt="1"/>
          </p:nvPr>
        </p:nvSpPr>
        <p:spPr>
          <a:xfrm>
            <a:off x="2777872" y="1268760"/>
            <a:ext cx="5070728" cy="4139042"/>
          </a:xfrm>
          <a:prstGeom prst="rect">
            <a:avLst/>
          </a:prstGeom>
        </p:spPr>
        <p:txBody>
          <a:bodyPr vert="horz"/>
          <a:lstStyle>
            <a:lvl1pPr marL="0" indent="0">
              <a:buNone/>
              <a:defRPr sz="1800" b="0" i="0">
                <a:solidFill>
                  <a:srgbClr val="43ACDA"/>
                </a:solidFill>
                <a:latin typeface="Helvetica Neue"/>
                <a:cs typeface="Helvetica Neue"/>
              </a:defRPr>
            </a:lvl1pPr>
            <a:lvl2pPr marL="0" indent="0">
              <a:buNone/>
              <a:defRPr sz="1600" b="0" i="0">
                <a:solidFill>
                  <a:srgbClr val="43ACDA"/>
                </a:solidFill>
                <a:latin typeface="Helvetica Neue Medium"/>
                <a:cs typeface="Helvetica Neue Medium"/>
              </a:defRPr>
            </a:lvl2pPr>
            <a:lvl3pPr marL="914400" indent="0">
              <a:buNone/>
              <a:defRPr sz="1400" b="0" i="0">
                <a:solidFill>
                  <a:srgbClr val="4C4D50"/>
                </a:solidFill>
                <a:latin typeface="Helvetica Neue"/>
                <a:cs typeface="Helvetica Neue"/>
              </a:defRPr>
            </a:lvl3pPr>
            <a:lvl4pPr marL="1371600" indent="0">
              <a:buNone/>
              <a:defRPr sz="1200" b="0" i="0">
                <a:solidFill>
                  <a:srgbClr val="4C4D50"/>
                </a:solidFill>
                <a:latin typeface="Helvetica Neue"/>
                <a:cs typeface="Helvetica Neue"/>
              </a:defRPr>
            </a:lvl4pPr>
            <a:lvl5pPr marL="1828800" indent="0">
              <a:buNone/>
              <a:defRPr sz="1200" b="0" i="0">
                <a:solidFill>
                  <a:srgbClr val="4C4D50"/>
                </a:solidFill>
                <a:latin typeface="Helvetica Neue"/>
                <a:cs typeface="Helvetica Neue"/>
              </a:defRPr>
            </a:lvl5pPr>
          </a:lstStyle>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cxnSp>
        <p:nvCxnSpPr>
          <p:cNvPr id="23" name="Straight Connector 22"/>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4" name="TextBox 23"/>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sp>
        <p:nvSpPr>
          <p:cNvPr id="9"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8" name="Picture 7"/>
          <p:cNvPicPr>
            <a:picLocks noChangeAspect="1"/>
          </p:cNvPicPr>
          <p:nvPr userDrawn="1"/>
        </p:nvPicPr>
        <p:blipFill>
          <a:blip r:embed="rId2"/>
          <a:stretch>
            <a:fillRect/>
          </a:stretch>
        </p:blipFill>
        <p:spPr>
          <a:xfrm>
            <a:off x="8589629" y="6330786"/>
            <a:ext cx="557784" cy="441960"/>
          </a:xfrm>
          <a:prstGeom prst="rect">
            <a:avLst/>
          </a:prstGeom>
        </p:spPr>
      </p:pic>
      <p:sp>
        <p:nvSpPr>
          <p:cNvPr id="10" name="Rectangle 9"/>
          <p:cNvSpPr/>
          <p:nvPr userDrawn="1"/>
        </p:nvSpPr>
        <p:spPr>
          <a:xfrm rot="20144134">
            <a:off x="6130729" y="5498048"/>
            <a:ext cx="2525175" cy="769441"/>
          </a:xfrm>
          <a:prstGeom prst="rect">
            <a:avLst/>
          </a:prstGeom>
          <a:noFill/>
        </p:spPr>
        <p:txBody>
          <a:bodyPr wrap="none" lIns="91440" tIns="45720" rIns="91440" bIns="45720">
            <a:spAutoFit/>
          </a:bodyPr>
          <a:lstStyle/>
          <a:p>
            <a:pPr algn="ctr"/>
            <a:r>
              <a:rPr lang="en-US" sz="4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Ala</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Mikey</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555426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graphic_1">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179512" y="908720"/>
            <a:ext cx="8784976" cy="4896768"/>
          </a:xfrm>
          <a:prstGeom prst="rect">
            <a:avLst/>
          </a:prstGeom>
        </p:spPr>
        <p:txBody>
          <a:bodyPr vert="horz"/>
          <a:lstStyle>
            <a:lvl1pPr marL="0" indent="0">
              <a:buNone/>
              <a:defRPr sz="1800" b="0" i="0">
                <a:solidFill>
                  <a:srgbClr val="4C4D50"/>
                </a:solidFill>
                <a:latin typeface="Helvetica Neue"/>
                <a:cs typeface="Helvetica Neue"/>
              </a:defRPr>
            </a:lvl1pPr>
          </a:lstStyle>
          <a:p>
            <a:r>
              <a:rPr lang="en-US" smtClean="0"/>
              <a:t>Drag picture to placeholder or click icon to add</a:t>
            </a:r>
            <a:endParaRPr lang="en-US" dirty="0"/>
          </a:p>
        </p:txBody>
      </p:sp>
      <p:cxnSp>
        <p:nvCxnSpPr>
          <p:cNvPr id="22" name="Straight Connector 21"/>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3" name="TextBox 22"/>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sp>
        <p:nvSpPr>
          <p:cNvPr id="7"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9" name="Picture 8"/>
          <p:cNvPicPr>
            <a:picLocks noChangeAspect="1"/>
          </p:cNvPicPr>
          <p:nvPr userDrawn="1"/>
        </p:nvPicPr>
        <p:blipFill>
          <a:blip r:embed="rId2"/>
          <a:stretch>
            <a:fillRect/>
          </a:stretch>
        </p:blipFill>
        <p:spPr>
          <a:xfrm>
            <a:off x="8398621" y="6263796"/>
            <a:ext cx="557784" cy="441960"/>
          </a:xfrm>
          <a:prstGeom prst="rect">
            <a:avLst/>
          </a:prstGeom>
        </p:spPr>
      </p:pic>
      <p:sp>
        <p:nvSpPr>
          <p:cNvPr id="10" name="Rectangle 9"/>
          <p:cNvSpPr/>
          <p:nvPr userDrawn="1"/>
        </p:nvSpPr>
        <p:spPr>
          <a:xfrm rot="20144134">
            <a:off x="6130729" y="5498048"/>
            <a:ext cx="2525175" cy="769441"/>
          </a:xfrm>
          <a:prstGeom prst="rect">
            <a:avLst/>
          </a:prstGeom>
          <a:noFill/>
        </p:spPr>
        <p:txBody>
          <a:bodyPr wrap="none" lIns="91440" tIns="45720" rIns="91440" bIns="45720">
            <a:spAutoFit/>
          </a:bodyPr>
          <a:lstStyle/>
          <a:p>
            <a:pPr algn="ctr"/>
            <a:r>
              <a:rPr lang="en-US" sz="4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Ala</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Mikey</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29926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graphic_2">
    <p:spTree>
      <p:nvGrpSpPr>
        <p:cNvPr id="1" name=""/>
        <p:cNvGrpSpPr/>
        <p:nvPr/>
      </p:nvGrpSpPr>
      <p:grpSpPr>
        <a:xfrm>
          <a:off x="0" y="0"/>
          <a:ext cx="0" cy="0"/>
          <a:chOff x="0" y="0"/>
          <a:chExt cx="0" cy="0"/>
        </a:xfrm>
      </p:grpSpPr>
      <p:sp>
        <p:nvSpPr>
          <p:cNvPr id="11" name="Title 4"/>
          <p:cNvSpPr>
            <a:spLocks noGrp="1"/>
          </p:cNvSpPr>
          <p:nvPr>
            <p:ph type="title" hasCustomPrompt="1"/>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cxnSp>
        <p:nvCxnSpPr>
          <p:cNvPr id="20" name="Straight Connector 19"/>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1" name="TextBox 20"/>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pic>
        <p:nvPicPr>
          <p:cNvPr id="6" name="Picture 5"/>
          <p:cNvPicPr>
            <a:picLocks noChangeAspect="1"/>
          </p:cNvPicPr>
          <p:nvPr userDrawn="1"/>
        </p:nvPicPr>
        <p:blipFill>
          <a:blip r:embed="rId2"/>
          <a:stretch>
            <a:fillRect/>
          </a:stretch>
        </p:blipFill>
        <p:spPr>
          <a:xfrm>
            <a:off x="8398621" y="6263796"/>
            <a:ext cx="557784" cy="441960"/>
          </a:xfrm>
          <a:prstGeom prst="rect">
            <a:avLst/>
          </a:prstGeom>
        </p:spPr>
      </p:pic>
    </p:spTree>
    <p:extLst>
      <p:ext uri="{BB962C8B-B14F-4D97-AF65-F5344CB8AC3E}">
        <p14:creationId xmlns:p14="http://schemas.microsoft.com/office/powerpoint/2010/main" val="3307271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4"/>
          <p:cNvSpPr>
            <a:spLocks noGrp="1"/>
          </p:cNvSpPr>
          <p:nvPr>
            <p:ph type="title" hasCustomPrompt="1"/>
          </p:nvPr>
        </p:nvSpPr>
        <p:spPr>
          <a:xfrm>
            <a:off x="179512" y="133698"/>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cxnSp>
        <p:nvCxnSpPr>
          <p:cNvPr id="14" name="Straight Connector 13"/>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pic>
        <p:nvPicPr>
          <p:cNvPr id="6" name="Picture 5"/>
          <p:cNvPicPr>
            <a:picLocks noChangeAspect="1"/>
          </p:cNvPicPr>
          <p:nvPr userDrawn="1"/>
        </p:nvPicPr>
        <p:blipFill>
          <a:blip r:embed="rId2"/>
          <a:stretch>
            <a:fillRect/>
          </a:stretch>
        </p:blipFill>
        <p:spPr>
          <a:xfrm>
            <a:off x="8398621" y="6263796"/>
            <a:ext cx="557784" cy="441960"/>
          </a:xfrm>
          <a:prstGeom prst="rect">
            <a:avLst/>
          </a:prstGeom>
        </p:spPr>
      </p:pic>
      <p:sp>
        <p:nvSpPr>
          <p:cNvPr id="2" name="TextBox 1"/>
          <p:cNvSpPr txBox="1"/>
          <p:nvPr userDrawn="1"/>
        </p:nvSpPr>
        <p:spPr>
          <a:xfrm>
            <a:off x="179512" y="1556792"/>
            <a:ext cx="8219109" cy="2939266"/>
          </a:xfrm>
          <a:prstGeom prst="rect">
            <a:avLst/>
          </a:prstGeom>
          <a:noFill/>
        </p:spPr>
        <p:txBody>
          <a:bodyPr wrap="square" rtlCol="0">
            <a:spAutoFit/>
          </a:bodyPr>
          <a:lstStyle/>
          <a:p>
            <a:pPr marL="457200" indent="-457200">
              <a:spcAft>
                <a:spcPts val="1800"/>
              </a:spcAft>
              <a:buClr>
                <a:srgbClr val="43ACDA"/>
              </a:buClr>
              <a:buFont typeface="Lucida Grande"/>
              <a:buChar char="+"/>
            </a:pPr>
            <a:r>
              <a:rPr lang="en-US" sz="2800" b="0" i="0" dirty="0" err="1" smtClean="0">
                <a:solidFill>
                  <a:srgbClr val="4C4D50"/>
                </a:solidFill>
                <a:latin typeface="Helvetica Neue"/>
                <a:cs typeface="Helvetica Neue"/>
              </a:rPr>
              <a:t>Lorem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ipsum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valerum</a:t>
            </a:r>
            <a:endParaRPr lang="en-US" sz="2800" b="0" i="0" baseline="0" dirty="0" smtClean="0">
              <a:solidFill>
                <a:srgbClr val="4C4D50"/>
              </a:solidFill>
              <a:latin typeface="Helvetica Neue"/>
              <a:cs typeface="Helvetica Neue"/>
            </a:endParaRPr>
          </a:p>
          <a:p>
            <a:pPr marL="457200" indent="-457200">
              <a:spcAft>
                <a:spcPts val="1800"/>
              </a:spcAft>
              <a:buClr>
                <a:srgbClr val="43ACDA"/>
              </a:buClr>
              <a:buFont typeface="Lucida Grande"/>
              <a:buChar char="+"/>
            </a:pPr>
            <a:r>
              <a:rPr lang="en-US" sz="2800" b="0" i="0" baseline="0" dirty="0" err="1" smtClean="0">
                <a:solidFill>
                  <a:srgbClr val="4C4D50"/>
                </a:solidFill>
                <a:latin typeface="Helvetica Neue"/>
                <a:cs typeface="Helvetica Neue"/>
              </a:rPr>
              <a:t>Donec</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rhoncus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eros</a:t>
            </a:r>
            <a:r>
              <a:rPr lang="en-US" sz="2800" b="0" i="0" baseline="0" dirty="0" smtClean="0">
                <a:solidFill>
                  <a:srgbClr val="4C4D50"/>
                </a:solidFill>
                <a:latin typeface="Helvetica Neue"/>
                <a:cs typeface="Helvetica Neue"/>
              </a:rPr>
              <a:t> in </a:t>
            </a:r>
            <a:r>
              <a:rPr lang="en-US" sz="2800" b="0" i="0" baseline="0" dirty="0" err="1" smtClean="0">
                <a:solidFill>
                  <a:srgbClr val="4C4D50"/>
                </a:solidFill>
                <a:latin typeface="Helvetica Neue"/>
                <a:cs typeface="Helvetica Neue"/>
              </a:rPr>
              <a:t>nulla</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dapibus</a:t>
            </a:r>
            <a:endParaRPr lang="en-US" sz="2800" b="0" i="0" baseline="0" dirty="0" smtClean="0">
              <a:solidFill>
                <a:srgbClr val="4C4D50"/>
              </a:solidFill>
              <a:latin typeface="Helvetica Neue"/>
              <a:cs typeface="Helvetica Neue"/>
            </a:endParaRPr>
          </a:p>
          <a:p>
            <a:pPr marL="457200" indent="-457200">
              <a:spcAft>
                <a:spcPts val="1800"/>
              </a:spcAft>
              <a:buClr>
                <a:srgbClr val="43ACDA"/>
              </a:buClr>
              <a:buFont typeface="Lucida Grande"/>
              <a:buChar char="+"/>
            </a:pPr>
            <a:r>
              <a:rPr lang="en-US" sz="2800" b="0" i="0" baseline="0" dirty="0" smtClean="0">
                <a:solidFill>
                  <a:srgbClr val="4C4D50"/>
                </a:solidFill>
                <a:latin typeface="Helvetica Neue"/>
                <a:cs typeface="Helvetica Neue"/>
              </a:rPr>
              <a:t>Nam et </a:t>
            </a:r>
            <a:r>
              <a:rPr lang="en-US" sz="2800" b="0" i="0" baseline="0" dirty="0" err="1" smtClean="0">
                <a:solidFill>
                  <a:srgbClr val="4C4D50"/>
                </a:solidFill>
                <a:latin typeface="Helvetica Neue"/>
                <a:cs typeface="Helvetica Neue"/>
              </a:rPr>
              <a:t>velit</a:t>
            </a:r>
            <a:r>
              <a:rPr lang="en-US" sz="2800" b="0" i="0" baseline="0" dirty="0" smtClean="0">
                <a:solidFill>
                  <a:srgbClr val="4C4D50"/>
                </a:solidFill>
                <a:latin typeface="Helvetica Neue"/>
                <a:cs typeface="Helvetica Neue"/>
              </a:rPr>
              <a:t> ac </a:t>
            </a:r>
            <a:r>
              <a:rPr lang="en-US" sz="2800" b="0" i="0" baseline="0" dirty="0" err="1" smtClean="0">
                <a:solidFill>
                  <a:srgbClr val="4C4D50"/>
                </a:solidFill>
                <a:latin typeface="Helvetica Neue"/>
                <a:cs typeface="Helvetica Neue"/>
              </a:rPr>
              <a:t>lectus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iaculis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sollicitudin</a:t>
            </a:r>
            <a:r>
              <a:rPr lang="en-US" sz="2800" b="0" i="0" baseline="0" dirty="0" smtClean="0">
                <a:solidFill>
                  <a:srgbClr val="4C4D50"/>
                </a:solidFill>
                <a:latin typeface="Helvetica Neue"/>
                <a:cs typeface="Helvetica Neue"/>
              </a:rPr>
              <a:t>. In </a:t>
            </a:r>
            <a:r>
              <a:rPr lang="en-US" sz="2800" b="0" i="0" baseline="0" dirty="0" err="1" smtClean="0">
                <a:solidFill>
                  <a:srgbClr val="4C4D50"/>
                </a:solidFill>
                <a:latin typeface="Helvetica Neue"/>
                <a:cs typeface="Helvetica Neue"/>
              </a:rPr>
              <a:t>rutrum</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massa</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vel</a:t>
            </a:r>
            <a:r>
              <a:rPr lang="en-US" sz="2800" b="0" i="0" baseline="0" dirty="0" smtClean="0">
                <a:solidFill>
                  <a:srgbClr val="4C4D50"/>
                </a:solidFill>
                <a:latin typeface="Helvetica Neue"/>
                <a:cs typeface="Helvetica Neue"/>
              </a:rPr>
              <a:t> nisi </a:t>
            </a:r>
            <a:r>
              <a:rPr lang="en-US" sz="2800" b="0" i="0" baseline="0" dirty="0" err="1" smtClean="0">
                <a:solidFill>
                  <a:srgbClr val="4C4D50"/>
                </a:solidFill>
                <a:latin typeface="Helvetica Neue"/>
                <a:cs typeface="Helvetica Neue"/>
              </a:rPr>
              <a:t>luctus</a:t>
            </a:r>
            <a:r>
              <a:rPr lang="en-US" sz="2800" b="0" i="0" baseline="0" dirty="0" smtClean="0">
                <a:solidFill>
                  <a:srgbClr val="4C4D50"/>
                </a:solidFill>
                <a:latin typeface="Helvetica Neue"/>
                <a:cs typeface="Helvetica Neue"/>
              </a:rPr>
              <a:t> </a:t>
            </a:r>
            <a:r>
              <a:rPr lang="en-US" sz="2800" b="0" i="0" baseline="0" dirty="0" err="1" smtClean="0">
                <a:solidFill>
                  <a:srgbClr val="4C4D50"/>
                </a:solidFill>
                <a:latin typeface="Helvetica Neue"/>
                <a:cs typeface="Helvetica Neue"/>
              </a:rPr>
              <a:t>consequat</a:t>
            </a:r>
            <a:r>
              <a:rPr lang="en-US" sz="2800" b="0" i="0" baseline="0" dirty="0" smtClean="0">
                <a:solidFill>
                  <a:srgbClr val="4C4D50"/>
                </a:solidFill>
                <a:latin typeface="Helvetica Neue"/>
                <a:cs typeface="Helvetica Neue"/>
              </a:rPr>
              <a:t>. </a:t>
            </a:r>
          </a:p>
          <a:p>
            <a:endParaRPr lang="en-US" sz="2800" b="0" i="0" dirty="0">
              <a:latin typeface="Helvetica Neue"/>
              <a:cs typeface="Helvetica Neue"/>
            </a:endParaRPr>
          </a:p>
        </p:txBody>
      </p:sp>
      <p:sp>
        <p:nvSpPr>
          <p:cNvPr id="7" name="Rectangle 6"/>
          <p:cNvSpPr/>
          <p:nvPr userDrawn="1"/>
        </p:nvSpPr>
        <p:spPr>
          <a:xfrm rot="20144134">
            <a:off x="6130729" y="5631071"/>
            <a:ext cx="2525175" cy="769441"/>
          </a:xfrm>
          <a:prstGeom prst="rect">
            <a:avLst/>
          </a:prstGeom>
          <a:noFill/>
        </p:spPr>
        <p:txBody>
          <a:bodyPr wrap="none" lIns="91440" tIns="45720" rIns="91440" bIns="45720">
            <a:spAutoFit/>
          </a:bodyPr>
          <a:lstStyle/>
          <a:p>
            <a:pPr algn="ctr"/>
            <a:r>
              <a:rPr lang="en-US" sz="4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Ala</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Mikey</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1787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Rectangle 2"/>
          <p:cNvSpPr/>
          <p:nvPr userDrawn="1"/>
        </p:nvSpPr>
        <p:spPr>
          <a:xfrm rot="20144134">
            <a:off x="6130729" y="5498048"/>
            <a:ext cx="2525175" cy="769441"/>
          </a:xfrm>
          <a:prstGeom prst="rect">
            <a:avLst/>
          </a:prstGeom>
          <a:noFill/>
        </p:spPr>
        <p:txBody>
          <a:bodyPr wrap="none" lIns="91440" tIns="45720" rIns="91440" bIns="45720">
            <a:spAutoFit/>
          </a:bodyPr>
          <a:lstStyle/>
          <a:p>
            <a:pPr algn="ctr"/>
            <a:r>
              <a:rPr lang="en-US" sz="4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Ala</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Mikey</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2308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Infographic_2">
    <p:spTree>
      <p:nvGrpSpPr>
        <p:cNvPr id="1" name=""/>
        <p:cNvGrpSpPr/>
        <p:nvPr/>
      </p:nvGrpSpPr>
      <p:grpSpPr>
        <a:xfrm>
          <a:off x="0" y="0"/>
          <a:ext cx="0" cy="0"/>
          <a:chOff x="0" y="0"/>
          <a:chExt cx="0" cy="0"/>
        </a:xfrm>
      </p:grpSpPr>
      <p:sp>
        <p:nvSpPr>
          <p:cNvPr id="8" name="Title 4"/>
          <p:cNvSpPr>
            <a:spLocks noGrp="1"/>
          </p:cNvSpPr>
          <p:nvPr>
            <p:ph type="title" hasCustomPrompt="1"/>
          </p:nvPr>
        </p:nvSpPr>
        <p:spPr>
          <a:xfrm>
            <a:off x="329320" y="321693"/>
            <a:ext cx="5976664" cy="1207070"/>
          </a:xfrm>
          <a:prstGeom prst="rect">
            <a:avLst/>
          </a:prstGeom>
        </p:spPr>
        <p:txBody>
          <a:bodyPr vert="horz"/>
          <a:lstStyle>
            <a:lvl1pPr algn="l">
              <a:lnSpc>
                <a:spcPct val="80000"/>
              </a:lnSpc>
              <a:defRPr sz="2800" b="0" i="0">
                <a:solidFill>
                  <a:srgbClr val="7F7F7F"/>
                </a:solidFill>
                <a:latin typeface="Helvetica Neue Medium"/>
                <a:cs typeface="Helvetica Neue Medium"/>
              </a:defRPr>
            </a:lvl1pPr>
          </a:lstStyle>
          <a:p>
            <a:r>
              <a:rPr lang="en-US" dirty="0" smtClean="0"/>
              <a:t>Click to edit </a:t>
            </a:r>
            <a:br>
              <a:rPr lang="en-US" dirty="0" smtClean="0"/>
            </a:br>
            <a:r>
              <a:rPr lang="en-US" dirty="0" smtClean="0"/>
              <a:t>Master title style</a:t>
            </a:r>
            <a:endParaRPr lang="en-US" dirty="0"/>
          </a:p>
        </p:txBody>
      </p:sp>
      <p:pic>
        <p:nvPicPr>
          <p:cNvPr id="9" name="Picture 8" descr="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6296" y="6265149"/>
            <a:ext cx="1720109" cy="440607"/>
          </a:xfrm>
          <a:prstGeom prst="rect">
            <a:avLst/>
          </a:prstGeom>
        </p:spPr>
      </p:pic>
      <p:sp>
        <p:nvSpPr>
          <p:cNvPr id="11" name="TextBox 10"/>
          <p:cNvSpPr txBox="1"/>
          <p:nvPr userDrawn="1"/>
        </p:nvSpPr>
        <p:spPr>
          <a:xfrm>
            <a:off x="35496" y="6551766"/>
            <a:ext cx="432048" cy="261610"/>
          </a:xfrm>
          <a:prstGeom prst="rect">
            <a:avLst/>
          </a:prstGeom>
          <a:noFill/>
        </p:spPr>
        <p:txBody>
          <a:bodyPr wrap="square" rtlCol="0">
            <a:spAutoFit/>
          </a:bodyPr>
          <a:lstStyle/>
          <a:p>
            <a:pPr algn="ctr"/>
            <a:fld id="{CC6B85AC-A1C6-794F-BA72-953AEEF581DD}" type="slidenum">
              <a:rPr lang="en-US" sz="1100" b="0" i="0" smtClean="0">
                <a:solidFill>
                  <a:schemeClr val="bg1">
                    <a:lumMod val="65000"/>
                  </a:schemeClr>
                </a:solidFill>
                <a:latin typeface="Helvetica Neue Light"/>
                <a:cs typeface="Helvetica Neue Light"/>
              </a:rPr>
              <a:pPr algn="ctr"/>
              <a:t>‹#›</a:t>
            </a:fld>
            <a:endParaRPr lang="en-US" sz="1100" b="0" i="0" dirty="0">
              <a:solidFill>
                <a:schemeClr val="bg1">
                  <a:lumMod val="65000"/>
                </a:schemeClr>
              </a:solidFill>
              <a:latin typeface="Helvetica Neue Light"/>
              <a:cs typeface="Helvetica Neue Light"/>
            </a:endParaRPr>
          </a:p>
        </p:txBody>
      </p:sp>
      <p:cxnSp>
        <p:nvCxnSpPr>
          <p:cNvPr id="12" name="Straight Connector 11"/>
          <p:cNvCxnSpPr/>
          <p:nvPr userDrawn="1"/>
        </p:nvCxnSpPr>
        <p:spPr>
          <a:xfrm>
            <a:off x="143508" y="6559829"/>
            <a:ext cx="216024"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3" name="Picture Placeholder 7"/>
          <p:cNvSpPr>
            <a:spLocks noGrp="1"/>
          </p:cNvSpPr>
          <p:nvPr>
            <p:ph type="pic" sz="quarter" idx="11"/>
          </p:nvPr>
        </p:nvSpPr>
        <p:spPr>
          <a:xfrm>
            <a:off x="3886200" y="1267520"/>
            <a:ext cx="4430588" cy="4896768"/>
          </a:xfrm>
          <a:prstGeom prst="rect">
            <a:avLst/>
          </a:prstGeom>
        </p:spPr>
        <p:txBody>
          <a:bodyPr vert="horz"/>
          <a:lstStyle>
            <a:lvl1pPr marL="0" indent="0">
              <a:buNone/>
              <a:defRPr sz="1800" b="0" i="0">
                <a:solidFill>
                  <a:srgbClr val="4C4D50"/>
                </a:solidFill>
                <a:latin typeface="Helvetica Neue"/>
                <a:cs typeface="Helvetica Neue"/>
              </a:defRPr>
            </a:lvl1pPr>
          </a:lstStyle>
          <a:p>
            <a:endParaRPr lang="en-US" dirty="0"/>
          </a:p>
        </p:txBody>
      </p:sp>
      <p:sp>
        <p:nvSpPr>
          <p:cNvPr id="14" name="Content Placeholder 20"/>
          <p:cNvSpPr>
            <a:spLocks noGrp="1"/>
          </p:cNvSpPr>
          <p:nvPr>
            <p:ph sz="quarter" idx="12" hasCustomPrompt="1"/>
          </p:nvPr>
        </p:nvSpPr>
        <p:spPr>
          <a:xfrm>
            <a:off x="329320" y="1268760"/>
            <a:ext cx="2446932" cy="1835579"/>
          </a:xfrm>
          <a:prstGeom prst="rect">
            <a:avLst/>
          </a:prstGeom>
        </p:spPr>
        <p:txBody>
          <a:bodyPr vert="horz"/>
          <a:lstStyle>
            <a:lvl1pPr marL="0" indent="0" algn="l">
              <a:buNone/>
              <a:defRPr sz="1800" b="0" i="0">
                <a:solidFill>
                  <a:srgbClr val="43ACDA"/>
                </a:solidFill>
                <a:latin typeface="Helvetica Neue Medium"/>
                <a:cs typeface="Helvetica Neue Medium"/>
              </a:defRPr>
            </a:lvl1pPr>
            <a:lvl2pPr marL="457200" indent="0" algn="r">
              <a:buNone/>
              <a:defRPr sz="1600" b="0" i="0">
                <a:solidFill>
                  <a:srgbClr val="4C4D50"/>
                </a:solidFill>
                <a:latin typeface="Helvetica Neue"/>
                <a:cs typeface="Helvetica Neue"/>
              </a:defRPr>
            </a:lvl2pPr>
            <a:lvl3pPr marL="914400" indent="0" algn="r">
              <a:buNone/>
              <a:defRPr sz="1400" b="0" i="0">
                <a:solidFill>
                  <a:srgbClr val="4C4D50"/>
                </a:solidFill>
                <a:latin typeface="Helvetica Neue"/>
                <a:cs typeface="Helvetica Neue"/>
              </a:defRPr>
            </a:lvl3pPr>
            <a:lvl4pPr marL="1371600" indent="0" algn="r">
              <a:buNone/>
              <a:defRPr sz="1200" b="0" i="0">
                <a:solidFill>
                  <a:srgbClr val="4C4D50"/>
                </a:solidFill>
                <a:latin typeface="Helvetica Neue"/>
                <a:cs typeface="Helvetica Neue"/>
              </a:defRPr>
            </a:lvl4pPr>
            <a:lvl5pPr marL="1828800" indent="0" algn="r">
              <a:buNone/>
              <a:defRPr sz="1200" b="0" i="0">
                <a:solidFill>
                  <a:srgbClr val="4C4D50"/>
                </a:solidFill>
                <a:latin typeface="Helvetica Neue"/>
                <a:cs typeface="Helvetica Neue"/>
              </a:defRPr>
            </a:lvl5pPr>
          </a:lstStyle>
          <a:p>
            <a:pPr lvl="0"/>
            <a:r>
              <a:rPr lang="en-CA" dirty="0" smtClean="0"/>
              <a:t>Subtitle</a:t>
            </a:r>
            <a:endParaRPr lang="en-US" dirty="0"/>
          </a:p>
        </p:txBody>
      </p:sp>
      <p:sp>
        <p:nvSpPr>
          <p:cNvPr id="10" name="Rectangle 9"/>
          <p:cNvSpPr/>
          <p:nvPr userDrawn="1"/>
        </p:nvSpPr>
        <p:spPr>
          <a:xfrm rot="20144134">
            <a:off x="6130729" y="5498048"/>
            <a:ext cx="2525175" cy="769441"/>
          </a:xfrm>
          <a:prstGeom prst="rect">
            <a:avLst/>
          </a:prstGeom>
          <a:noFill/>
        </p:spPr>
        <p:txBody>
          <a:bodyPr wrap="none" lIns="91440" tIns="45720" rIns="91440" bIns="45720">
            <a:spAutoFit/>
          </a:bodyPr>
          <a:lstStyle/>
          <a:p>
            <a:pPr algn="ctr"/>
            <a:r>
              <a:rPr lang="en-US" sz="4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Ala</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Mikey</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86316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3470C-A653-48EE-8C0C-5CF85BA57A50}" type="datetimeFigureOut">
              <a:rPr lang="en-US" smtClean="0"/>
              <a:t>5/13/13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117AA8F-77D5-4470-9912-5CBEBA584273}" type="slidenum">
              <a:rPr lang="en-US" smtClean="0"/>
              <a:t>‹#›</a:t>
            </a:fld>
            <a:endParaRPr lang="en-US"/>
          </a:p>
        </p:txBody>
      </p:sp>
    </p:spTree>
    <p:extLst>
      <p:ext uri="{BB962C8B-B14F-4D97-AF65-F5344CB8AC3E}">
        <p14:creationId xmlns:p14="http://schemas.microsoft.com/office/powerpoint/2010/main" val="4139132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B33470C-A653-48EE-8C0C-5CF85BA57A50}" type="datetimeFigureOut">
              <a:rPr lang="en-US" smtClean="0"/>
              <a:t>5/13/13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117AA8F-77D5-4470-9912-5CBEBA584273}" type="slidenum">
              <a:rPr lang="en-US" smtClean="0"/>
              <a:t>‹#›</a:t>
            </a:fld>
            <a:endParaRPr lang="en-US"/>
          </a:p>
        </p:txBody>
      </p:sp>
      <p:sp>
        <p:nvSpPr>
          <p:cNvPr id="5" name="Rectangle 4"/>
          <p:cNvSpPr/>
          <p:nvPr userDrawn="1"/>
        </p:nvSpPr>
        <p:spPr>
          <a:xfrm rot="20144134">
            <a:off x="6130729" y="5498048"/>
            <a:ext cx="2525175" cy="769441"/>
          </a:xfrm>
          <a:prstGeom prst="rect">
            <a:avLst/>
          </a:prstGeom>
          <a:noFill/>
        </p:spPr>
        <p:txBody>
          <a:bodyPr wrap="none" lIns="91440" tIns="45720" rIns="91440" bIns="45720">
            <a:spAutoFit/>
          </a:bodyPr>
          <a:lstStyle/>
          <a:p>
            <a:pPr algn="ctr"/>
            <a:r>
              <a:rPr lang="en-US" sz="4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Ala</a:t>
            </a:r>
            <a:r>
              <a:rPr 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Mikey</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80097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396647"/>
      </p:ext>
    </p:extLst>
  </p:cSld>
  <p:clrMap bg1="lt1" tx1="dk1" bg2="lt2" tx2="dk2" accent1="accent1" accent2="accent2" accent3="accent3" accent4="accent4" accent5="accent5" accent6="accent6" hlink="hlink" folHlink="folHlink"/>
  <p:sldLayoutIdLst>
    <p:sldLayoutId id="2147483779" r:id="rId1"/>
    <p:sldLayoutId id="2147483782" r:id="rId2"/>
    <p:sldLayoutId id="2147483780" r:id="rId3"/>
    <p:sldLayoutId id="2147483781" r:id="rId4"/>
    <p:sldLayoutId id="2147483783" r:id="rId5"/>
    <p:sldLayoutId id="2147483784" r:id="rId6"/>
    <p:sldLayoutId id="2147483785" r:id="rId7"/>
    <p:sldLayoutId id="2147483787" r:id="rId8"/>
    <p:sldLayoutId id="2147483788" r:id="rId9"/>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1" Type="http://schemas.openxmlformats.org/officeDocument/2006/relationships/diagramColors" Target="../diagrams/colors3.xml"/><Relationship Id="rId12"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diagramData" Target="../diagrams/data3.xml"/><Relationship Id="rId9" Type="http://schemas.openxmlformats.org/officeDocument/2006/relationships/diagramLayout" Target="../diagrams/layout3.xml"/><Relationship Id="rId10"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1.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1.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2.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3.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image" Target="../media/image24.emf"/><Relationship Id="rId4" Type="http://schemas.openxmlformats.org/officeDocument/2006/relationships/image" Target="../media/image25.pn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26.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7.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8.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0.xml.rels><?xml version="1.0" encoding="UTF-8" standalone="yes"?>
<Relationships xmlns="http://schemas.openxmlformats.org/package/2006/relationships"><Relationship Id="rId3" Type="http://schemas.openxmlformats.org/officeDocument/2006/relationships/image" Target="../media/image30.emf"/><Relationship Id="rId4" Type="http://schemas.openxmlformats.org/officeDocument/2006/relationships/image" Target="../media/image31.emf"/><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32.emf"/></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oleObject" Target="file:///\\ds.icann.org\dfs\Finance\Finance%20-%20Admin\FY13\NgTLD\Working%20Files\NgTLD%20Financial%20Summary%20-%20Apr%202013.xlsx!Sheet1!R29C1:R62C4" TargetMode="External"/><Relationship Id="rId5" Type="http://schemas.openxmlformats.org/officeDocument/2006/relationships/image" Target="../media/image3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4.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3" name="Title 15"/>
          <p:cNvSpPr>
            <a:spLocks noGrp="1"/>
          </p:cNvSpPr>
          <p:nvPr>
            <p:ph type="title"/>
          </p:nvPr>
        </p:nvSpPr>
        <p:spPr>
          <a:xfrm>
            <a:off x="179512" y="296441"/>
            <a:ext cx="8964488" cy="648494"/>
          </a:xfrm>
        </p:spPr>
        <p:txBody>
          <a:bodyPr/>
          <a:lstStyle/>
          <a:p>
            <a:r>
              <a:rPr lang="en-US" sz="3600" dirty="0"/>
              <a:t>ICANN | </a:t>
            </a:r>
            <a:r>
              <a:rPr lang="en-US" sz="2800" dirty="0"/>
              <a:t>FY14 Draft Operating Plan and Budget</a:t>
            </a:r>
          </a:p>
        </p:txBody>
      </p:sp>
      <p:pic>
        <p:nvPicPr>
          <p:cNvPr id="5" name="Picture 4" descr="Untitled-2.png"/>
          <p:cNvPicPr>
            <a:picLocks noChangeAspect="1"/>
          </p:cNvPicPr>
          <p:nvPr/>
        </p:nvPicPr>
        <p:blipFill>
          <a:blip r:embed="rId2"/>
          <a:stretch>
            <a:fillRect/>
          </a:stretch>
        </p:blipFill>
        <p:spPr>
          <a:xfrm>
            <a:off x="8410192" y="6172200"/>
            <a:ext cx="627909" cy="469408"/>
          </a:xfrm>
          <a:prstGeom prst="rect">
            <a:avLst/>
          </a:prstGeom>
        </p:spPr>
      </p:pic>
    </p:spTree>
    <p:extLst>
      <p:ext uri="{BB962C8B-B14F-4D97-AF65-F5344CB8AC3E}">
        <p14:creationId xmlns:p14="http://schemas.microsoft.com/office/powerpoint/2010/main" val="203159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800" fill="hold"/>
                                        <p:tgtEl>
                                          <p:spTgt spid="3"/>
                                        </p:tgtEl>
                                        <p:attrNameLst>
                                          <p:attrName>ppt_w</p:attrName>
                                        </p:attrNameLst>
                                      </p:cBhvr>
                                      <p:tavLst>
                                        <p:tav tm="0">
                                          <p:val>
                                            <p:fltVal val="0"/>
                                          </p:val>
                                        </p:tav>
                                        <p:tav tm="100000">
                                          <p:val>
                                            <p:strVal val="#ppt_w"/>
                                          </p:val>
                                        </p:tav>
                                      </p:tavLst>
                                    </p:anim>
                                    <p:anim calcmode="lin" valueType="num">
                                      <p:cBhvr>
                                        <p:cTn id="8" dur="800" fill="hold"/>
                                        <p:tgtEl>
                                          <p:spTgt spid="3"/>
                                        </p:tgtEl>
                                        <p:attrNameLst>
                                          <p:attrName>ppt_h</p:attrName>
                                        </p:attrNameLst>
                                      </p:cBhvr>
                                      <p:tavLst>
                                        <p:tav tm="0">
                                          <p:val>
                                            <p:fltVal val="0"/>
                                          </p:val>
                                        </p:tav>
                                        <p:tav tm="100000">
                                          <p:val>
                                            <p:strVal val="#ppt_h"/>
                                          </p:val>
                                        </p:tav>
                                      </p:tavLst>
                                    </p:anim>
                                    <p:animEffect transition="in" filter="fade">
                                      <p:cBhvr>
                                        <p:cTn id="9" dur="8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75356" y="1772816"/>
            <a:ext cx="8352928" cy="2376264"/>
          </a:xfrm>
        </p:spPr>
        <p:txBody>
          <a:bodyPr vert="horz"/>
          <a:lstStyle/>
          <a:p>
            <a:pPr algn="ctr">
              <a:lnSpc>
                <a:spcPct val="80000"/>
              </a:lnSpc>
              <a:spcBef>
                <a:spcPct val="0"/>
              </a:spcBef>
            </a:pPr>
            <a:endParaRPr lang="en-US" sz="2800" dirty="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Planning Process</a:t>
            </a:r>
          </a:p>
          <a:p>
            <a:pPr algn="ctr">
              <a:lnSpc>
                <a:spcPct val="80000"/>
              </a:lnSpc>
              <a:spcBef>
                <a:spcPct val="0"/>
              </a:spcBef>
            </a:pPr>
            <a:r>
              <a:rPr lang="en-US" sz="4400" dirty="0" smtClean="0">
                <a:solidFill>
                  <a:srgbClr val="7F7F7F"/>
                </a:solidFill>
                <a:latin typeface="Helvetica Neue Medium"/>
                <a:ea typeface="+mj-ea"/>
                <a:cs typeface="Helvetica Neue Medium"/>
              </a:rPr>
              <a:t>Overview</a:t>
            </a: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66695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Oval 22"/>
          <p:cNvSpPr/>
          <p:nvPr/>
        </p:nvSpPr>
        <p:spPr>
          <a:xfrm>
            <a:off x="251520" y="986890"/>
            <a:ext cx="1651196" cy="5216016"/>
          </a:xfrm>
          <a:prstGeom prst="ellipse">
            <a:avLst/>
          </a:prstGeom>
          <a:noFill/>
          <a:ln w="254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2"/>
          <a:stretch>
            <a:fillRect/>
          </a:stretch>
        </p:blipFill>
        <p:spPr>
          <a:xfrm>
            <a:off x="8398621" y="6263796"/>
            <a:ext cx="557784" cy="441960"/>
          </a:xfrm>
          <a:prstGeom prst="rect">
            <a:avLst/>
          </a:prstGeom>
        </p:spPr>
      </p:pic>
      <p:sp>
        <p:nvSpPr>
          <p:cNvPr id="24" name="Title 3"/>
          <p:cNvSpPr txBox="1">
            <a:spLocks/>
          </p:cNvSpPr>
          <p:nvPr/>
        </p:nvSpPr>
        <p:spPr>
          <a:xfrm>
            <a:off x="329320" y="321693"/>
            <a:ext cx="8635168" cy="58702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rgbClr val="7F7F7F"/>
                </a:solidFill>
                <a:latin typeface="Helvetica Neue Medium"/>
                <a:cs typeface="Helvetica Neue Medium"/>
              </a:rPr>
              <a:t>Target Planning Process Overview</a:t>
            </a:r>
            <a:endParaRPr lang="en-US" sz="2800" dirty="0">
              <a:solidFill>
                <a:srgbClr val="7F7F7F"/>
              </a:solidFill>
              <a:latin typeface="Helvetica Neue Medium"/>
              <a:cs typeface="Helvetica Neue Medium"/>
            </a:endParaRPr>
          </a:p>
        </p:txBody>
      </p:sp>
      <p:graphicFrame>
        <p:nvGraphicFramePr>
          <p:cNvPr id="2" name="Diagram 1"/>
          <p:cNvGraphicFramePr/>
          <p:nvPr>
            <p:extLst>
              <p:ext uri="{D42A27DB-BD31-4B8C-83A1-F6EECF244321}">
                <p14:modId xmlns:p14="http://schemas.microsoft.com/office/powerpoint/2010/main" val="552027764"/>
              </p:ext>
            </p:extLst>
          </p:nvPr>
        </p:nvGraphicFramePr>
        <p:xfrm>
          <a:off x="827584" y="1196752"/>
          <a:ext cx="5616624" cy="462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reeform 9"/>
          <p:cNvSpPr/>
          <p:nvPr/>
        </p:nvSpPr>
        <p:spPr>
          <a:xfrm>
            <a:off x="5940152" y="1331627"/>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OBJECTIVE</a:t>
            </a:r>
            <a:endParaRPr lang="en-US" sz="1800" kern="1200" dirty="0"/>
          </a:p>
        </p:txBody>
      </p:sp>
      <p:sp>
        <p:nvSpPr>
          <p:cNvPr id="11" name="Freeform 10"/>
          <p:cNvSpPr/>
          <p:nvPr/>
        </p:nvSpPr>
        <p:spPr>
          <a:xfrm>
            <a:off x="7325263" y="1555690"/>
            <a:ext cx="269893" cy="31572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0" y="63145"/>
                </a:moveTo>
                <a:lnTo>
                  <a:pt x="134947" y="63145"/>
                </a:lnTo>
                <a:lnTo>
                  <a:pt x="134947" y="0"/>
                </a:lnTo>
                <a:lnTo>
                  <a:pt x="269893" y="157862"/>
                </a:lnTo>
                <a:lnTo>
                  <a:pt x="134947" y="315724"/>
                </a:lnTo>
                <a:lnTo>
                  <a:pt x="134947" y="252579"/>
                </a:lnTo>
                <a:lnTo>
                  <a:pt x="0" y="252579"/>
                </a:lnTo>
                <a:lnTo>
                  <a:pt x="0" y="63145"/>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0" tIns="63145" rIns="80968" bIns="63145" numCol="1" spcCol="1270" anchor="ctr" anchorCtr="0">
            <a:noAutofit/>
          </a:bodyPr>
          <a:lstStyle/>
          <a:p>
            <a:pPr lvl="0" algn="ctr" defTabSz="577850">
              <a:lnSpc>
                <a:spcPct val="90000"/>
              </a:lnSpc>
              <a:spcBef>
                <a:spcPct val="0"/>
              </a:spcBef>
              <a:spcAft>
                <a:spcPct val="35000"/>
              </a:spcAft>
            </a:pPr>
            <a:endParaRPr lang="en-US" sz="1300" kern="1200"/>
          </a:p>
        </p:txBody>
      </p:sp>
      <p:sp>
        <p:nvSpPr>
          <p:cNvPr id="12" name="Freeform 11"/>
          <p:cNvSpPr/>
          <p:nvPr/>
        </p:nvSpPr>
        <p:spPr>
          <a:xfrm>
            <a:off x="7722465" y="1331627"/>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GOAL</a:t>
            </a:r>
            <a:endParaRPr lang="en-US" sz="1800" kern="1200" dirty="0"/>
          </a:p>
        </p:txBody>
      </p:sp>
      <p:sp>
        <p:nvSpPr>
          <p:cNvPr id="13" name="Freeform 12"/>
          <p:cNvSpPr/>
          <p:nvPr/>
        </p:nvSpPr>
        <p:spPr>
          <a:xfrm>
            <a:off x="8242094" y="2433849"/>
            <a:ext cx="315725" cy="26989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215914" y="1"/>
                </a:moveTo>
                <a:lnTo>
                  <a:pt x="215914" y="157863"/>
                </a:lnTo>
                <a:lnTo>
                  <a:pt x="269893" y="157863"/>
                </a:lnTo>
                <a:lnTo>
                  <a:pt x="134947" y="315723"/>
                </a:lnTo>
                <a:lnTo>
                  <a:pt x="0" y="157863"/>
                </a:lnTo>
                <a:lnTo>
                  <a:pt x="53979" y="157863"/>
                </a:lnTo>
                <a:lnTo>
                  <a:pt x="53979" y="1"/>
                </a:lnTo>
                <a:lnTo>
                  <a:pt x="215914" y="1"/>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63146" tIns="0" rIns="63145" bIns="80969" numCol="1" spcCol="1270" anchor="ctr" anchorCtr="0">
            <a:noAutofit/>
          </a:bodyPr>
          <a:lstStyle/>
          <a:p>
            <a:pPr lvl="0" algn="ctr" defTabSz="577850">
              <a:lnSpc>
                <a:spcPct val="90000"/>
              </a:lnSpc>
              <a:spcBef>
                <a:spcPct val="0"/>
              </a:spcBef>
              <a:spcAft>
                <a:spcPct val="35000"/>
              </a:spcAft>
            </a:pPr>
            <a:endParaRPr lang="en-US" sz="1300" kern="1200"/>
          </a:p>
        </p:txBody>
      </p:sp>
      <p:sp>
        <p:nvSpPr>
          <p:cNvPr id="14" name="Freeform 13"/>
          <p:cNvSpPr/>
          <p:nvPr/>
        </p:nvSpPr>
        <p:spPr>
          <a:xfrm>
            <a:off x="7763416" y="2831050"/>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PORTFOLIO</a:t>
            </a:r>
            <a:endParaRPr lang="en-US" sz="1800" kern="1200" dirty="0"/>
          </a:p>
        </p:txBody>
      </p:sp>
      <p:sp>
        <p:nvSpPr>
          <p:cNvPr id="15" name="Freeform 14"/>
          <p:cNvSpPr/>
          <p:nvPr/>
        </p:nvSpPr>
        <p:spPr>
          <a:xfrm>
            <a:off x="7381491" y="3055111"/>
            <a:ext cx="269893" cy="315725"/>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269893" y="252579"/>
                </a:moveTo>
                <a:lnTo>
                  <a:pt x="134946" y="252579"/>
                </a:lnTo>
                <a:lnTo>
                  <a:pt x="134946" y="315724"/>
                </a:lnTo>
                <a:lnTo>
                  <a:pt x="0" y="157862"/>
                </a:lnTo>
                <a:lnTo>
                  <a:pt x="134946" y="0"/>
                </a:lnTo>
                <a:lnTo>
                  <a:pt x="134946" y="63145"/>
                </a:lnTo>
                <a:lnTo>
                  <a:pt x="269893" y="63145"/>
                </a:lnTo>
                <a:lnTo>
                  <a:pt x="269893" y="252579"/>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80968" tIns="63146" rIns="0" bIns="63145" numCol="1" spcCol="1270" anchor="ctr" anchorCtr="0">
            <a:noAutofit/>
          </a:bodyPr>
          <a:lstStyle/>
          <a:p>
            <a:pPr lvl="0" algn="ctr" defTabSz="577850">
              <a:lnSpc>
                <a:spcPct val="90000"/>
              </a:lnSpc>
              <a:spcBef>
                <a:spcPct val="0"/>
              </a:spcBef>
              <a:spcAft>
                <a:spcPct val="35000"/>
              </a:spcAft>
            </a:pPr>
            <a:endParaRPr lang="en-US" sz="1300" kern="1200"/>
          </a:p>
        </p:txBody>
      </p:sp>
      <p:sp>
        <p:nvSpPr>
          <p:cNvPr id="16" name="Freeform 15"/>
          <p:cNvSpPr/>
          <p:nvPr/>
        </p:nvSpPr>
        <p:spPr>
          <a:xfrm>
            <a:off x="5981103" y="2831050"/>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PROGRAM</a:t>
            </a:r>
            <a:endParaRPr lang="en-US" sz="1800" kern="1200" dirty="0"/>
          </a:p>
        </p:txBody>
      </p:sp>
      <p:sp>
        <p:nvSpPr>
          <p:cNvPr id="17" name="Freeform 16"/>
          <p:cNvSpPr/>
          <p:nvPr/>
        </p:nvSpPr>
        <p:spPr>
          <a:xfrm>
            <a:off x="6418829" y="3930992"/>
            <a:ext cx="315725" cy="26989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215914" y="1"/>
                </a:moveTo>
                <a:lnTo>
                  <a:pt x="215914" y="157863"/>
                </a:lnTo>
                <a:lnTo>
                  <a:pt x="269893" y="157863"/>
                </a:lnTo>
                <a:lnTo>
                  <a:pt x="134947" y="315723"/>
                </a:lnTo>
                <a:lnTo>
                  <a:pt x="0" y="157863"/>
                </a:lnTo>
                <a:lnTo>
                  <a:pt x="53979" y="157863"/>
                </a:lnTo>
                <a:lnTo>
                  <a:pt x="53979" y="1"/>
                </a:lnTo>
                <a:lnTo>
                  <a:pt x="215914" y="1"/>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63146" tIns="0" rIns="63145" bIns="80969" numCol="1" spcCol="1270" anchor="ctr" anchorCtr="0">
            <a:noAutofit/>
          </a:bodyPr>
          <a:lstStyle/>
          <a:p>
            <a:pPr lvl="0" algn="ctr" defTabSz="577850">
              <a:lnSpc>
                <a:spcPct val="90000"/>
              </a:lnSpc>
              <a:spcBef>
                <a:spcPct val="0"/>
              </a:spcBef>
              <a:spcAft>
                <a:spcPct val="35000"/>
              </a:spcAft>
            </a:pPr>
            <a:endParaRPr lang="en-US" sz="1300" kern="1200"/>
          </a:p>
        </p:txBody>
      </p:sp>
      <p:sp>
        <p:nvSpPr>
          <p:cNvPr id="18" name="Freeform 17"/>
          <p:cNvSpPr/>
          <p:nvPr/>
        </p:nvSpPr>
        <p:spPr>
          <a:xfrm>
            <a:off x="5940152" y="4328194"/>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PROJECT</a:t>
            </a:r>
            <a:endParaRPr lang="en-US" sz="1800" kern="1200" dirty="0"/>
          </a:p>
        </p:txBody>
      </p:sp>
      <p:sp>
        <p:nvSpPr>
          <p:cNvPr id="20" name="Freeform 19"/>
          <p:cNvSpPr/>
          <p:nvPr/>
        </p:nvSpPr>
        <p:spPr>
          <a:xfrm>
            <a:off x="7325263" y="4552256"/>
            <a:ext cx="269893" cy="315724"/>
          </a:xfrm>
          <a:custGeom>
            <a:avLst/>
            <a:gdLst>
              <a:gd name="connsiteX0" fmla="*/ 0 w 269893"/>
              <a:gd name="connsiteY0" fmla="*/ 63145 h 315724"/>
              <a:gd name="connsiteX1" fmla="*/ 134947 w 269893"/>
              <a:gd name="connsiteY1" fmla="*/ 63145 h 315724"/>
              <a:gd name="connsiteX2" fmla="*/ 134947 w 269893"/>
              <a:gd name="connsiteY2" fmla="*/ 0 h 315724"/>
              <a:gd name="connsiteX3" fmla="*/ 269893 w 269893"/>
              <a:gd name="connsiteY3" fmla="*/ 157862 h 315724"/>
              <a:gd name="connsiteX4" fmla="*/ 134947 w 269893"/>
              <a:gd name="connsiteY4" fmla="*/ 315724 h 315724"/>
              <a:gd name="connsiteX5" fmla="*/ 134947 w 269893"/>
              <a:gd name="connsiteY5" fmla="*/ 252579 h 315724"/>
              <a:gd name="connsiteX6" fmla="*/ 0 w 269893"/>
              <a:gd name="connsiteY6" fmla="*/ 252579 h 315724"/>
              <a:gd name="connsiteX7" fmla="*/ 0 w 269893"/>
              <a:gd name="connsiteY7" fmla="*/ 63145 h 31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893" h="315724">
                <a:moveTo>
                  <a:pt x="0" y="63145"/>
                </a:moveTo>
                <a:lnTo>
                  <a:pt x="134947" y="63145"/>
                </a:lnTo>
                <a:lnTo>
                  <a:pt x="134947" y="0"/>
                </a:lnTo>
                <a:lnTo>
                  <a:pt x="269893" y="157862"/>
                </a:lnTo>
                <a:lnTo>
                  <a:pt x="134947" y="315724"/>
                </a:lnTo>
                <a:lnTo>
                  <a:pt x="134947" y="252579"/>
                </a:lnTo>
                <a:lnTo>
                  <a:pt x="0" y="252579"/>
                </a:lnTo>
                <a:lnTo>
                  <a:pt x="0" y="63145"/>
                </a:lnTo>
                <a:close/>
              </a:path>
            </a:pathLst>
          </a:custGeom>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0" tIns="63145" rIns="80968" bIns="63145" numCol="1" spcCol="1270" anchor="ctr" anchorCtr="0">
            <a:noAutofit/>
          </a:bodyPr>
          <a:lstStyle/>
          <a:p>
            <a:pPr lvl="0" algn="ctr" defTabSz="577850">
              <a:lnSpc>
                <a:spcPct val="90000"/>
              </a:lnSpc>
              <a:spcBef>
                <a:spcPct val="0"/>
              </a:spcBef>
              <a:spcAft>
                <a:spcPct val="35000"/>
              </a:spcAft>
            </a:pPr>
            <a:endParaRPr lang="en-US" sz="1300" kern="1200"/>
          </a:p>
        </p:txBody>
      </p:sp>
      <p:sp>
        <p:nvSpPr>
          <p:cNvPr id="21" name="Freeform 20"/>
          <p:cNvSpPr/>
          <p:nvPr/>
        </p:nvSpPr>
        <p:spPr>
          <a:xfrm>
            <a:off x="7722465" y="4328194"/>
            <a:ext cx="1273080" cy="763848"/>
          </a:xfrm>
          <a:custGeom>
            <a:avLst/>
            <a:gdLst>
              <a:gd name="connsiteX0" fmla="*/ 0 w 1273080"/>
              <a:gd name="connsiteY0" fmla="*/ 76385 h 763848"/>
              <a:gd name="connsiteX1" fmla="*/ 76385 w 1273080"/>
              <a:gd name="connsiteY1" fmla="*/ 0 h 763848"/>
              <a:gd name="connsiteX2" fmla="*/ 1196695 w 1273080"/>
              <a:gd name="connsiteY2" fmla="*/ 0 h 763848"/>
              <a:gd name="connsiteX3" fmla="*/ 1273080 w 1273080"/>
              <a:gd name="connsiteY3" fmla="*/ 76385 h 763848"/>
              <a:gd name="connsiteX4" fmla="*/ 1273080 w 1273080"/>
              <a:gd name="connsiteY4" fmla="*/ 687463 h 763848"/>
              <a:gd name="connsiteX5" fmla="*/ 1196695 w 1273080"/>
              <a:gd name="connsiteY5" fmla="*/ 763848 h 763848"/>
              <a:gd name="connsiteX6" fmla="*/ 76385 w 1273080"/>
              <a:gd name="connsiteY6" fmla="*/ 763848 h 763848"/>
              <a:gd name="connsiteX7" fmla="*/ 0 w 1273080"/>
              <a:gd name="connsiteY7" fmla="*/ 687463 h 763848"/>
              <a:gd name="connsiteX8" fmla="*/ 0 w 1273080"/>
              <a:gd name="connsiteY8" fmla="*/ 76385 h 76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3080" h="763848">
                <a:moveTo>
                  <a:pt x="0" y="76385"/>
                </a:moveTo>
                <a:cubicBezTo>
                  <a:pt x="0" y="34199"/>
                  <a:pt x="34199" y="0"/>
                  <a:pt x="76385" y="0"/>
                </a:cubicBezTo>
                <a:lnTo>
                  <a:pt x="1196695" y="0"/>
                </a:lnTo>
                <a:cubicBezTo>
                  <a:pt x="1238881" y="0"/>
                  <a:pt x="1273080" y="34199"/>
                  <a:pt x="1273080" y="76385"/>
                </a:cubicBezTo>
                <a:lnTo>
                  <a:pt x="1273080" y="687463"/>
                </a:lnTo>
                <a:cubicBezTo>
                  <a:pt x="1273080" y="729649"/>
                  <a:pt x="1238881" y="763848"/>
                  <a:pt x="1196695" y="763848"/>
                </a:cubicBezTo>
                <a:lnTo>
                  <a:pt x="76385" y="763848"/>
                </a:lnTo>
                <a:cubicBezTo>
                  <a:pt x="34199" y="763848"/>
                  <a:pt x="0" y="729649"/>
                  <a:pt x="0" y="687463"/>
                </a:cubicBezTo>
                <a:lnTo>
                  <a:pt x="0" y="76385"/>
                </a:lnTo>
                <a:close/>
              </a:path>
            </a:pathLst>
          </a:cu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952" tIns="90952" rIns="90952" bIns="90952" numCol="1" spcCol="1270" anchor="ctr" anchorCtr="0">
            <a:noAutofit/>
          </a:bodyPr>
          <a:lstStyle/>
          <a:p>
            <a:pPr lvl="0" algn="ctr" defTabSz="800100">
              <a:lnSpc>
                <a:spcPct val="90000"/>
              </a:lnSpc>
              <a:spcBef>
                <a:spcPct val="0"/>
              </a:spcBef>
              <a:spcAft>
                <a:spcPct val="35000"/>
              </a:spcAft>
            </a:pPr>
            <a:r>
              <a:rPr lang="en-US" sz="1800" kern="1200" dirty="0" smtClean="0"/>
              <a:t>TASK</a:t>
            </a:r>
            <a:endParaRPr lang="en-US" sz="1800" kern="1200" dirty="0"/>
          </a:p>
        </p:txBody>
      </p:sp>
      <p:sp>
        <p:nvSpPr>
          <p:cNvPr id="25" name="Notched Right Arrow 24"/>
          <p:cNvSpPr/>
          <p:nvPr/>
        </p:nvSpPr>
        <p:spPr>
          <a:xfrm rot="17360921">
            <a:off x="420387" y="1430482"/>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Notched Right Arrow 26"/>
          <p:cNvSpPr/>
          <p:nvPr/>
        </p:nvSpPr>
        <p:spPr>
          <a:xfrm rot="15270375">
            <a:off x="355650" y="5288585"/>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Notched Right Arrow 27"/>
          <p:cNvSpPr/>
          <p:nvPr/>
        </p:nvSpPr>
        <p:spPr>
          <a:xfrm rot="16200000">
            <a:off x="133342" y="4066240"/>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Notched Right Arrow 28"/>
          <p:cNvSpPr/>
          <p:nvPr/>
        </p:nvSpPr>
        <p:spPr>
          <a:xfrm rot="16438805">
            <a:off x="133343" y="2837524"/>
            <a:ext cx="282240" cy="269291"/>
          </a:xfrm>
          <a:prstGeom prst="notched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83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a:off x="329320" y="3939168"/>
            <a:ext cx="7339024" cy="0"/>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329320" y="116632"/>
            <a:ext cx="8635168" cy="587027"/>
          </a:xfrm>
        </p:spPr>
        <p:txBody>
          <a:bodyPr/>
          <a:lstStyle/>
          <a:p>
            <a:r>
              <a:rPr lang="en-US" dirty="0" smtClean="0"/>
              <a:t>Budget process – Mid-year change </a:t>
            </a:r>
            <a:endParaRPr lang="en-US" dirty="0"/>
          </a:p>
        </p:txBody>
      </p:sp>
      <p:graphicFrame>
        <p:nvGraphicFramePr>
          <p:cNvPr id="6" name="Diagram 5"/>
          <p:cNvGraphicFramePr/>
          <p:nvPr>
            <p:extLst>
              <p:ext uri="{D42A27DB-BD31-4B8C-83A1-F6EECF244321}">
                <p14:modId xmlns:p14="http://schemas.microsoft.com/office/powerpoint/2010/main" val="2459782940"/>
              </p:ext>
            </p:extLst>
          </p:nvPr>
        </p:nvGraphicFramePr>
        <p:xfrm>
          <a:off x="1068288" y="857651"/>
          <a:ext cx="6096000" cy="3075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rot="17365362">
            <a:off x="-447523" y="1966233"/>
            <a:ext cx="1985536" cy="461665"/>
          </a:xfrm>
          <a:prstGeom prst="rect">
            <a:avLst/>
          </a:prstGeom>
          <a:noFill/>
        </p:spPr>
        <p:txBody>
          <a:bodyPr wrap="squar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Original plan</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 name="TextBox 9"/>
          <p:cNvSpPr txBox="1"/>
          <p:nvPr/>
        </p:nvSpPr>
        <p:spPr>
          <a:xfrm>
            <a:off x="2123728" y="971436"/>
            <a:ext cx="1080120" cy="369332"/>
          </a:xfrm>
          <a:prstGeom prst="rect">
            <a:avLst/>
          </a:prstGeom>
          <a:noFill/>
        </p:spPr>
        <p:txBody>
          <a:bodyPr wrap="square" rtlCol="0">
            <a:spAutoFit/>
          </a:bodyPr>
          <a:lstStyle/>
          <a:p>
            <a:r>
              <a:rPr lang="en-US" b="1" dirty="0" smtClean="0">
                <a:solidFill>
                  <a:srgbClr val="FF0000"/>
                </a:solidFill>
              </a:rPr>
              <a:t>New CEO</a:t>
            </a:r>
            <a:endParaRPr lang="en-US" b="1" dirty="0">
              <a:solidFill>
                <a:srgbClr val="FF0000"/>
              </a:solidFill>
            </a:endParaRPr>
          </a:p>
        </p:txBody>
      </p:sp>
      <p:sp>
        <p:nvSpPr>
          <p:cNvPr id="11" name="Bent-Up Arrow 10"/>
          <p:cNvSpPr/>
          <p:nvPr/>
        </p:nvSpPr>
        <p:spPr>
          <a:xfrm rot="5400000">
            <a:off x="1223627" y="2744924"/>
            <a:ext cx="3096344" cy="432048"/>
          </a:xfrm>
          <a:prstGeom prst="bentUpArrow">
            <a:avLst>
              <a:gd name="adj1" fmla="val 21873"/>
              <a:gd name="adj2" fmla="val 25000"/>
              <a:gd name="adj3" fmla="val 25000"/>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Rounded Rectangle 11"/>
          <p:cNvSpPr/>
          <p:nvPr/>
        </p:nvSpPr>
        <p:spPr>
          <a:xfrm>
            <a:off x="2987824" y="4077072"/>
            <a:ext cx="1656183" cy="57606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Implementation of </a:t>
            </a:r>
            <a:r>
              <a:rPr lang="en-US" sz="1600" dirty="0" err="1" smtClean="0"/>
              <a:t>AtTask</a:t>
            </a:r>
            <a:endParaRPr lang="en-US" sz="1600" dirty="0"/>
          </a:p>
        </p:txBody>
      </p:sp>
      <p:graphicFrame>
        <p:nvGraphicFramePr>
          <p:cNvPr id="13" name="Diagram 12"/>
          <p:cNvGraphicFramePr/>
          <p:nvPr>
            <p:extLst>
              <p:ext uri="{D42A27DB-BD31-4B8C-83A1-F6EECF244321}">
                <p14:modId xmlns:p14="http://schemas.microsoft.com/office/powerpoint/2010/main" val="2833449445"/>
              </p:ext>
            </p:extLst>
          </p:nvPr>
        </p:nvGraphicFramePr>
        <p:xfrm>
          <a:off x="2555776" y="4509120"/>
          <a:ext cx="5721358" cy="273630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Bent-Up Arrow 14"/>
          <p:cNvSpPr/>
          <p:nvPr/>
        </p:nvSpPr>
        <p:spPr>
          <a:xfrm rot="5400000">
            <a:off x="2987824" y="4869160"/>
            <a:ext cx="864096" cy="576064"/>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rot="17531086">
            <a:off x="-341684" y="4745649"/>
            <a:ext cx="1985536" cy="830997"/>
          </a:xfrm>
          <a:prstGeom prst="rect">
            <a:avLst/>
          </a:prstGeom>
          <a:noFill/>
        </p:spPr>
        <p:txBody>
          <a:bodyPr wrap="square" lIns="91440" tIns="45720" rIns="91440" bIns="45720">
            <a:spAutoFit/>
          </a:bodyPr>
          <a:lstStyle/>
          <a:p>
            <a:pPr algn="ct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Revised approach</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9" name="Rectangular Callout 18"/>
          <p:cNvSpPr/>
          <p:nvPr/>
        </p:nvSpPr>
        <p:spPr>
          <a:xfrm>
            <a:off x="142369" y="5869001"/>
            <a:ext cx="3024336" cy="720080"/>
          </a:xfrm>
          <a:prstGeom prst="wedgeRectCallout">
            <a:avLst>
              <a:gd name="adj1" fmla="val 69567"/>
              <a:gd name="adj2" fmla="val 14400"/>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Where is the “change the budget” part of this new process?  Or does the process stop with public comment.  Are we just providing comment on an already-frozen budget?</a:t>
            </a:r>
            <a:endParaRPr lang="en-US" sz="1100" dirty="0">
              <a:solidFill>
                <a:srgbClr val="0000FF"/>
              </a:solidFill>
            </a:endParaRPr>
          </a:p>
        </p:txBody>
      </p:sp>
    </p:spTree>
    <p:extLst>
      <p:ext uri="{BB962C8B-B14F-4D97-AF65-F5344CB8AC3E}">
        <p14:creationId xmlns:p14="http://schemas.microsoft.com/office/powerpoint/2010/main" val="233019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75356" y="1772816"/>
            <a:ext cx="8352928" cy="2376264"/>
          </a:xfrm>
        </p:spPr>
        <p:txBody>
          <a:bodyPr vert="horz"/>
          <a:lstStyle/>
          <a:p>
            <a:pPr algn="ctr">
              <a:lnSpc>
                <a:spcPct val="80000"/>
              </a:lnSpc>
              <a:spcBef>
                <a:spcPct val="0"/>
              </a:spcBef>
            </a:pPr>
            <a:endParaRPr lang="en-US" sz="2800" dirty="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FY13 </a:t>
            </a:r>
            <a:r>
              <a:rPr lang="en-US" sz="4400" dirty="0">
                <a:solidFill>
                  <a:srgbClr val="7F7F7F"/>
                </a:solidFill>
                <a:latin typeface="Helvetica Neue Medium"/>
                <a:ea typeface="+mj-ea"/>
                <a:cs typeface="Helvetica Neue Medium"/>
              </a:rPr>
              <a:t>Forecast Update</a:t>
            </a: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40399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en-US" dirty="0"/>
              <a:t>FY13 Forecast vs. FY13 </a:t>
            </a:r>
            <a:r>
              <a:rPr lang="en-US" dirty="0" smtClean="0"/>
              <a:t>Published Budget</a:t>
            </a:r>
            <a:br>
              <a:rPr lang="en-US" dirty="0" smtClean="0"/>
            </a:br>
            <a:r>
              <a:rPr lang="en-US" sz="1200" dirty="0" smtClean="0"/>
              <a:t>(In thousands)</a:t>
            </a:r>
            <a:endParaRPr lang="en-US" sz="1200" dirty="0"/>
          </a:p>
        </p:txBody>
      </p:sp>
      <p:pic>
        <p:nvPicPr>
          <p:cNvPr id="2050"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48866" y="902370"/>
            <a:ext cx="8406963" cy="5334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907704" y="5661248"/>
            <a:ext cx="7056784" cy="360040"/>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8" name="Rectangular Callout 7"/>
          <p:cNvSpPr/>
          <p:nvPr/>
        </p:nvSpPr>
        <p:spPr>
          <a:xfrm>
            <a:off x="1763688" y="6119575"/>
            <a:ext cx="4248472" cy="720080"/>
          </a:xfrm>
          <a:prstGeom prst="wedgeRectCallout">
            <a:avLst>
              <a:gd name="adj1" fmla="val 73646"/>
              <a:gd name="adj2" fmla="val -69250"/>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There’s good </a:t>
            </a:r>
            <a:r>
              <a:rPr lang="en-US" sz="1100" dirty="0">
                <a:solidFill>
                  <a:srgbClr val="0000FF"/>
                </a:solidFill>
              </a:rPr>
              <a:t>news in FY13 – but wait for it, most of this is offset in FY14.  This is primarily an artifact of new-gTLD delays</a:t>
            </a:r>
            <a:r>
              <a:rPr lang="en-US" sz="1100" dirty="0" smtClean="0">
                <a:solidFill>
                  <a:srgbClr val="0000FF"/>
                </a:solidFill>
              </a:rPr>
              <a:t>.  Since that program is front-loaded with expenses, delays generate good news in early years, bad (to very-bad) news in later years.  Are we ready?</a:t>
            </a:r>
            <a:endParaRPr lang="en-US" sz="1100" dirty="0">
              <a:solidFill>
                <a:srgbClr val="0000FF"/>
              </a:solidFill>
            </a:endParaRPr>
          </a:p>
        </p:txBody>
      </p:sp>
    </p:spTree>
    <p:extLst>
      <p:ext uri="{BB962C8B-B14F-4D97-AF65-F5344CB8AC3E}">
        <p14:creationId xmlns:p14="http://schemas.microsoft.com/office/powerpoint/2010/main" val="32437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16632"/>
            <a:ext cx="8819678" cy="587027"/>
          </a:xfrm>
        </p:spPr>
        <p:txBody>
          <a:bodyPr/>
          <a:lstStyle/>
          <a:p>
            <a:r>
              <a:rPr lang="en-US" dirty="0"/>
              <a:t>FY13 Forecast vs. FY13 Published Budget </a:t>
            </a:r>
            <a:r>
              <a:rPr lang="en-US" dirty="0" smtClean="0"/>
              <a:t>- Revenue</a:t>
            </a:r>
            <a:br>
              <a:rPr lang="en-US" dirty="0" smtClean="0"/>
            </a:br>
            <a:r>
              <a:rPr lang="en-US" sz="1200" dirty="0"/>
              <a:t>(In thousands)</a:t>
            </a:r>
          </a:p>
        </p:txBody>
      </p:sp>
      <p:pic>
        <p:nvPicPr>
          <p:cNvPr id="307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467544" y="1122188"/>
            <a:ext cx="8298198"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948264" y="2060848"/>
            <a:ext cx="1944216" cy="720080"/>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8" name="Rectangular Callout 7"/>
          <p:cNvSpPr/>
          <p:nvPr/>
        </p:nvSpPr>
        <p:spPr>
          <a:xfrm>
            <a:off x="1281606" y="5399494"/>
            <a:ext cx="4248472" cy="1341874"/>
          </a:xfrm>
          <a:prstGeom prst="wedgeRectCallout">
            <a:avLst>
              <a:gd name="adj1" fmla="val 86457"/>
              <a:gd name="adj2" fmla="val -255505"/>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FF"/>
                </a:solidFill>
              </a:rPr>
              <a:t>Is there a contingency plan if these numbers actually reflect a flattening/maturing of demand for domain </a:t>
            </a:r>
            <a:r>
              <a:rPr lang="en-US" sz="1100" dirty="0" smtClean="0">
                <a:solidFill>
                  <a:srgbClr val="0000FF"/>
                </a:solidFill>
              </a:rPr>
              <a:t>names, both in existing and new gTLDs?  How much of the expansion of ICANN described in this budget be gracefully unwound if things don’t turn out the way we hope?  Is there a plan to protect core functions in that scenario?</a:t>
            </a:r>
            <a:endParaRPr lang="en-US" sz="1100" dirty="0">
              <a:solidFill>
                <a:srgbClr val="0000FF"/>
              </a:solidFill>
            </a:endParaRPr>
          </a:p>
        </p:txBody>
      </p:sp>
    </p:spTree>
    <p:extLst>
      <p:ext uri="{BB962C8B-B14F-4D97-AF65-F5344CB8AC3E}">
        <p14:creationId xmlns:p14="http://schemas.microsoft.com/office/powerpoint/2010/main" val="1995921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4022" y="116632"/>
            <a:ext cx="8635168" cy="587027"/>
          </a:xfrm>
        </p:spPr>
        <p:txBody>
          <a:bodyPr/>
          <a:lstStyle/>
          <a:p>
            <a:r>
              <a:rPr lang="en-US" dirty="0"/>
              <a:t>FY13 Forecast Variance Analysis </a:t>
            </a:r>
            <a:r>
              <a:rPr lang="en-US" dirty="0" smtClean="0"/>
              <a:t>– Revenue</a:t>
            </a:r>
            <a:br>
              <a:rPr lang="en-US" dirty="0" smtClean="0"/>
            </a:br>
            <a:r>
              <a:rPr lang="en-US" sz="1200" dirty="0"/>
              <a:t>(In thousands)</a:t>
            </a:r>
          </a:p>
        </p:txBody>
      </p:sp>
      <p:pic>
        <p:nvPicPr>
          <p:cNvPr id="6146"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64022" y="908719"/>
            <a:ext cx="8305645" cy="5328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427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116632"/>
            <a:ext cx="9036496" cy="587027"/>
          </a:xfrm>
        </p:spPr>
        <p:txBody>
          <a:bodyPr/>
          <a:lstStyle/>
          <a:p>
            <a:r>
              <a:rPr lang="en-US" dirty="0"/>
              <a:t>FY13 Forecast Variance Analysis – </a:t>
            </a:r>
            <a:r>
              <a:rPr lang="en-US" dirty="0" smtClean="0"/>
              <a:t>Operating Expenses</a:t>
            </a:r>
            <a:r>
              <a:rPr lang="en-US" dirty="0"/>
              <a:t/>
            </a:r>
            <a:br>
              <a:rPr lang="en-US" dirty="0"/>
            </a:br>
            <a:r>
              <a:rPr lang="en-US" sz="1200" dirty="0"/>
              <a:t>(In thousands)</a:t>
            </a:r>
          </a:p>
        </p:txBody>
      </p:sp>
      <p:pic>
        <p:nvPicPr>
          <p:cNvPr id="4099"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683568" y="1030152"/>
            <a:ext cx="7632848" cy="571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843808" y="3212976"/>
            <a:ext cx="5832648" cy="360040"/>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7" name="Rectangular Callout 6"/>
          <p:cNvSpPr/>
          <p:nvPr/>
        </p:nvSpPr>
        <p:spPr>
          <a:xfrm>
            <a:off x="35496" y="3933056"/>
            <a:ext cx="2736304" cy="1368152"/>
          </a:xfrm>
          <a:prstGeom prst="wedgeRectCallout">
            <a:avLst>
              <a:gd name="adj1" fmla="val 57062"/>
              <a:gd name="adj2" fmla="val -97236"/>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Just as the Compliance function was starved for years, this is troubling.  Is this $1.2 million of projects: being carried forward in base, cancelled, or are they a part of the $1.6 million on page 22 (so there’s really only $.4 million in new money)?   </a:t>
            </a:r>
            <a:endParaRPr lang="en-US" sz="1100" dirty="0">
              <a:solidFill>
                <a:srgbClr val="0000FF"/>
              </a:solidFill>
            </a:endParaRPr>
          </a:p>
        </p:txBody>
      </p:sp>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68146" y="1844824"/>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Operating Plan </a:t>
            </a:r>
          </a:p>
          <a:p>
            <a:pPr algn="ctr">
              <a:lnSpc>
                <a:spcPct val="80000"/>
              </a:lnSpc>
              <a:spcBef>
                <a:spcPct val="0"/>
              </a:spcBef>
            </a:pPr>
            <a:r>
              <a:rPr lang="en-US" sz="4400" dirty="0" smtClean="0">
                <a:solidFill>
                  <a:srgbClr val="7F7F7F"/>
                </a:solidFill>
                <a:latin typeface="Helvetica Neue Medium"/>
                <a:ea typeface="+mj-ea"/>
                <a:cs typeface="Helvetica Neue Medium"/>
              </a:rPr>
              <a:t>and Budget</a:t>
            </a:r>
          </a:p>
          <a:p>
            <a:pPr algn="ctr">
              <a:lnSpc>
                <a:spcPct val="80000"/>
              </a:lnSpc>
              <a:spcBef>
                <a:spcPct val="0"/>
              </a:spcBef>
            </a:pPr>
            <a:endParaRPr lang="en-US" sz="36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Financial Data</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24445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16632"/>
            <a:ext cx="8676456" cy="587027"/>
          </a:xfrm>
        </p:spPr>
        <p:txBody>
          <a:bodyPr/>
          <a:lstStyle/>
          <a:p>
            <a:r>
              <a:rPr lang="en-US" sz="2400" dirty="0"/>
              <a:t>FY14 Draft </a:t>
            </a:r>
            <a:r>
              <a:rPr lang="en-US" sz="2400" dirty="0" smtClean="0"/>
              <a:t>Operating Plan &amp; Budget </a:t>
            </a:r>
            <a:r>
              <a:rPr lang="en-US" sz="2400" dirty="0"/>
              <a:t>vs. FY13 </a:t>
            </a:r>
            <a:r>
              <a:rPr lang="en-US" sz="2400" dirty="0" smtClean="0"/>
              <a:t>Forecast</a:t>
            </a:r>
            <a:r>
              <a:rPr lang="en-US" dirty="0" smtClean="0"/>
              <a:t/>
            </a:r>
            <a:br>
              <a:rPr lang="en-US" dirty="0" smtClean="0"/>
            </a:br>
            <a:r>
              <a:rPr lang="en-US" sz="1200" dirty="0" smtClean="0"/>
              <a:t>(In thousands)</a:t>
            </a:r>
            <a:endParaRPr lang="en-US" sz="1200" dirty="0"/>
          </a:p>
        </p:txBody>
      </p:sp>
      <p:pic>
        <p:nvPicPr>
          <p:cNvPr id="1026"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23528" y="836712"/>
            <a:ext cx="8402095"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07704" y="5661248"/>
            <a:ext cx="7056784" cy="360040"/>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7" name="Rectangular Callout 6"/>
          <p:cNvSpPr/>
          <p:nvPr/>
        </p:nvSpPr>
        <p:spPr>
          <a:xfrm>
            <a:off x="323528" y="6119575"/>
            <a:ext cx="8136904" cy="720080"/>
          </a:xfrm>
          <a:prstGeom prst="wedgeRectCallout">
            <a:avLst>
              <a:gd name="adj1" fmla="val 44180"/>
              <a:gd name="adj2" fmla="val -74290"/>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Here’s the “bad news” half of the favorable variance in FY13.  Of the $76m gained, $62m shifted into unfavorable variance in FY14 due to delays in new gTLD, and higher than anticipated withdrawals.  That’s OK, but only if there are no more delays and withdrawals stay on track – which risks reducing some of ICANN’s independence in overseeing the new gTLD project as ICANN becomes tied to program performance.</a:t>
            </a:r>
            <a:endParaRPr lang="en-US" sz="1100" dirty="0">
              <a:solidFill>
                <a:srgbClr val="0000FF"/>
              </a:solidFill>
            </a:endParaRPr>
          </a:p>
        </p:txBody>
      </p:sp>
      <p:sp>
        <p:nvSpPr>
          <p:cNvPr id="8" name="Oval 7"/>
          <p:cNvSpPr/>
          <p:nvPr/>
        </p:nvSpPr>
        <p:spPr>
          <a:xfrm>
            <a:off x="5436096" y="1268760"/>
            <a:ext cx="585644" cy="415032"/>
          </a:xfrm>
          <a:prstGeom prst="ellipse">
            <a:avLst/>
          </a:prstGeom>
          <a:gradFill flip="none" rotWithShape="1">
            <a:gsLst>
              <a:gs pos="0">
                <a:schemeClr val="accent1">
                  <a:tint val="100000"/>
                  <a:shade val="100000"/>
                  <a:satMod val="130000"/>
                  <a:alpha val="38000"/>
                </a:schemeClr>
              </a:gs>
              <a:gs pos="100000">
                <a:schemeClr val="accent1">
                  <a:tint val="50000"/>
                  <a:shade val="100000"/>
                  <a:satMod val="350000"/>
                  <a:alpha val="3800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FF0000"/>
                </a:solidFill>
              </a:ln>
            </a:endParaRPr>
          </a:p>
        </p:txBody>
      </p:sp>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31255" y="908720"/>
            <a:ext cx="8417209" cy="5760639"/>
          </a:xfrm>
          <a:noFill/>
        </p:spPr>
        <p:txBody>
          <a:bodyPr vert="horz" numCol="2" spcCol="731520"/>
          <a:lstStyle/>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Introduction</a:t>
            </a: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Organizational Transformation</a:t>
            </a: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Planning Process Overview</a:t>
            </a:r>
            <a:endParaRPr lang="en-US" sz="2000" dirty="0">
              <a:solidFill>
                <a:srgbClr val="7F7F7F"/>
              </a:solidFill>
              <a:latin typeface="Helvetica Neue Medium"/>
              <a:ea typeface="+mj-ea"/>
              <a:cs typeface="Helvetica Neue Medium"/>
            </a:endParaRPr>
          </a:p>
          <a:p>
            <a:pPr>
              <a:lnSpc>
                <a:spcPct val="150000"/>
              </a:lnSpc>
              <a:spcBef>
                <a:spcPct val="0"/>
              </a:spcBef>
            </a:pPr>
            <a:endParaRPr lang="en-US" sz="5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FY13 </a:t>
            </a:r>
            <a:r>
              <a:rPr lang="en-US" sz="2000" dirty="0">
                <a:solidFill>
                  <a:srgbClr val="7F7F7F"/>
                </a:solidFill>
                <a:latin typeface="Helvetica Neue Medium"/>
                <a:ea typeface="+mj-ea"/>
                <a:cs typeface="Helvetica Neue Medium"/>
              </a:rPr>
              <a:t>Forecast Update</a:t>
            </a:r>
          </a:p>
          <a:p>
            <a:pPr marL="1371600" lvl="2" indent="-457200">
              <a:spcBef>
                <a:spcPct val="0"/>
              </a:spcBef>
              <a:buFont typeface="Arial" pitchFamily="34" charset="0"/>
              <a:buChar char="•"/>
            </a:pPr>
            <a:r>
              <a:rPr lang="en-US" sz="1800" dirty="0" smtClean="0">
                <a:solidFill>
                  <a:srgbClr val="7F7F7F"/>
                </a:solidFill>
                <a:latin typeface="Helvetica Neue Medium"/>
                <a:ea typeface="+mj-ea"/>
                <a:cs typeface="Helvetica Neue Medium"/>
              </a:rPr>
              <a:t>Statement of Activities</a:t>
            </a:r>
          </a:p>
          <a:p>
            <a:pPr marL="1371600" lvl="2" indent="-457200">
              <a:spcBef>
                <a:spcPct val="0"/>
              </a:spcBef>
              <a:buFont typeface="Arial" pitchFamily="34" charset="0"/>
              <a:buChar char="•"/>
            </a:pPr>
            <a:r>
              <a:rPr lang="en-US" sz="1800" dirty="0" smtClean="0">
                <a:solidFill>
                  <a:srgbClr val="7F7F7F"/>
                </a:solidFill>
                <a:latin typeface="Helvetica Neue Medium"/>
                <a:ea typeface="+mj-ea"/>
                <a:cs typeface="Helvetica Neue Medium"/>
              </a:rPr>
              <a:t>Revenues</a:t>
            </a:r>
            <a:endParaRPr lang="en-US" sz="1800" dirty="0">
              <a:solidFill>
                <a:srgbClr val="7F7F7F"/>
              </a:solidFill>
              <a:latin typeface="Helvetica Neue Medium"/>
              <a:ea typeface="+mj-ea"/>
              <a:cs typeface="Helvetica Neue Medium"/>
            </a:endParaRPr>
          </a:p>
          <a:p>
            <a:pPr marL="1371600" lvl="2" indent="-457200">
              <a:spcBef>
                <a:spcPct val="0"/>
              </a:spcBef>
              <a:buFont typeface="Arial" pitchFamily="34" charset="0"/>
              <a:buChar char="•"/>
            </a:pPr>
            <a:r>
              <a:rPr lang="en-US" sz="1800" dirty="0">
                <a:solidFill>
                  <a:srgbClr val="7F7F7F"/>
                </a:solidFill>
                <a:latin typeface="Helvetica Neue Medium"/>
                <a:ea typeface="+mj-ea"/>
                <a:cs typeface="Helvetica Neue Medium"/>
              </a:rPr>
              <a:t>Variance </a:t>
            </a:r>
            <a:r>
              <a:rPr lang="en-US" sz="1800" dirty="0" smtClean="0">
                <a:solidFill>
                  <a:srgbClr val="7F7F7F"/>
                </a:solidFill>
                <a:latin typeface="Helvetica Neue Medium"/>
                <a:ea typeface="+mj-ea"/>
                <a:cs typeface="Helvetica Neue Medium"/>
              </a:rPr>
              <a:t>Analysis</a:t>
            </a:r>
          </a:p>
          <a:p>
            <a:pPr marL="1371600" lvl="2" indent="-457200">
              <a:lnSpc>
                <a:spcPct val="150000"/>
              </a:lnSpc>
              <a:spcBef>
                <a:spcPct val="0"/>
              </a:spcBef>
              <a:buFont typeface="Arial" pitchFamily="34" charset="0"/>
              <a:buChar char="•"/>
            </a:pPr>
            <a:endParaRPr lang="en-US" sz="5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smtClean="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smtClean="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endParaRPr lang="en-US" sz="2000" dirty="0" smtClean="0">
              <a:solidFill>
                <a:srgbClr val="7F7F7F"/>
              </a:solidFill>
              <a:latin typeface="Helvetica Neue Medium"/>
              <a:ea typeface="+mj-ea"/>
              <a:cs typeface="Helvetica Neue Medium"/>
            </a:endParaRPr>
          </a:p>
          <a:p>
            <a:pPr marL="457200" indent="-457200">
              <a:lnSpc>
                <a:spcPct val="150000"/>
              </a:lnSpc>
              <a:spcBef>
                <a:spcPct val="0"/>
              </a:spcBef>
              <a:buFont typeface="Arial" pitchFamily="34" charset="0"/>
              <a:buChar char="•"/>
            </a:pPr>
            <a:r>
              <a:rPr lang="en-US" sz="2000" dirty="0" smtClean="0">
                <a:solidFill>
                  <a:srgbClr val="7F7F7F"/>
                </a:solidFill>
                <a:latin typeface="Helvetica Neue Medium"/>
                <a:ea typeface="+mj-ea"/>
                <a:cs typeface="Helvetica Neue Medium"/>
              </a:rPr>
              <a:t>FY14 </a:t>
            </a:r>
            <a:r>
              <a:rPr lang="en-US" sz="2000" dirty="0">
                <a:solidFill>
                  <a:srgbClr val="7F7F7F"/>
                </a:solidFill>
                <a:latin typeface="Helvetica Neue Medium"/>
                <a:ea typeface="+mj-ea"/>
                <a:cs typeface="Helvetica Neue Medium"/>
              </a:rPr>
              <a:t>Draft </a:t>
            </a:r>
            <a:r>
              <a:rPr lang="en-US" sz="2000" dirty="0" smtClean="0">
                <a:solidFill>
                  <a:srgbClr val="7F7F7F"/>
                </a:solidFill>
                <a:latin typeface="Helvetica Neue Medium"/>
                <a:ea typeface="+mj-ea"/>
                <a:cs typeface="Helvetica Neue Medium"/>
              </a:rPr>
              <a:t>Operating Plan and Budget</a:t>
            </a:r>
            <a:endParaRPr lang="en-US" sz="2000" dirty="0">
              <a:solidFill>
                <a:srgbClr val="7F7F7F"/>
              </a:solidFill>
              <a:latin typeface="Helvetica Neue Medium"/>
              <a:ea typeface="+mj-ea"/>
              <a:cs typeface="Helvetica Neue Medium"/>
            </a:endParaRPr>
          </a:p>
          <a:p>
            <a:pPr marL="1371600" lvl="2" indent="-457200">
              <a:lnSpc>
                <a:spcPct val="150000"/>
              </a:lnSpc>
              <a:spcBef>
                <a:spcPct val="0"/>
              </a:spcBef>
              <a:buFont typeface="Arial" pitchFamily="34" charset="0"/>
              <a:buChar char="•"/>
            </a:pPr>
            <a:r>
              <a:rPr lang="en-US" sz="1800" dirty="0" smtClean="0">
                <a:solidFill>
                  <a:srgbClr val="7F7F7F"/>
                </a:solidFill>
                <a:latin typeface="Helvetica Neue Medium"/>
                <a:cs typeface="Helvetica Neue Medium"/>
              </a:rPr>
              <a:t>Financial Data</a:t>
            </a:r>
            <a:endParaRPr lang="en-US" sz="1800" dirty="0">
              <a:solidFill>
                <a:srgbClr val="7F7F7F"/>
              </a:solidFill>
              <a:latin typeface="Helvetica Neue Medium"/>
              <a:ea typeface="+mj-ea"/>
              <a:cs typeface="Helvetica Neue Medium"/>
            </a:endParaRPr>
          </a:p>
          <a:p>
            <a:pPr marL="1828800" lvl="3" indent="-457200">
              <a:spcBef>
                <a:spcPct val="0"/>
              </a:spcBef>
              <a:buFont typeface="Arial" pitchFamily="34" charset="0"/>
              <a:buChar char="•"/>
            </a:pPr>
            <a:r>
              <a:rPr lang="en-US" sz="1600" dirty="0" smtClean="0">
                <a:solidFill>
                  <a:srgbClr val="7F7F7F"/>
                </a:solidFill>
                <a:latin typeface="Helvetica Neue Medium"/>
                <a:ea typeface="+mj-ea"/>
                <a:cs typeface="Helvetica Neue Medium"/>
              </a:rPr>
              <a:t>Statement of Activities</a:t>
            </a:r>
          </a:p>
          <a:p>
            <a:pPr marL="1828800" lvl="3" indent="-457200">
              <a:spcBef>
                <a:spcPct val="0"/>
              </a:spcBef>
              <a:buFont typeface="Arial" pitchFamily="34" charset="0"/>
              <a:buChar char="•"/>
            </a:pPr>
            <a:r>
              <a:rPr lang="en-US" sz="1600" dirty="0" smtClean="0">
                <a:solidFill>
                  <a:srgbClr val="7F7F7F"/>
                </a:solidFill>
                <a:latin typeface="Helvetica Neue Medium"/>
                <a:ea typeface="+mj-ea"/>
                <a:cs typeface="Helvetica Neue Medium"/>
              </a:rPr>
              <a:t>Revenues</a:t>
            </a:r>
          </a:p>
          <a:p>
            <a:pPr marL="1828800" lvl="3" indent="-457200">
              <a:spcBef>
                <a:spcPct val="0"/>
              </a:spcBef>
              <a:buFont typeface="Arial" pitchFamily="34" charset="0"/>
              <a:buChar char="•"/>
            </a:pPr>
            <a:r>
              <a:rPr lang="en-US" sz="1600" dirty="0" smtClean="0">
                <a:solidFill>
                  <a:srgbClr val="7F7F7F"/>
                </a:solidFill>
                <a:latin typeface="Helvetica Neue Medium"/>
                <a:cs typeface="Helvetica Neue Medium"/>
              </a:rPr>
              <a:t>Variance Analysis</a:t>
            </a:r>
          </a:p>
          <a:p>
            <a:pPr marL="1828800" lvl="3" indent="-457200">
              <a:spcBef>
                <a:spcPct val="0"/>
              </a:spcBef>
              <a:buFont typeface="Arial" pitchFamily="34" charset="0"/>
              <a:buChar char="•"/>
            </a:pPr>
            <a:r>
              <a:rPr lang="en-US" sz="1600" dirty="0" smtClean="0">
                <a:solidFill>
                  <a:srgbClr val="7F7F7F"/>
                </a:solidFill>
                <a:latin typeface="Helvetica Neue Medium"/>
                <a:ea typeface="+mj-ea"/>
                <a:cs typeface="Helvetica Neue Medium"/>
              </a:rPr>
              <a:t>Headcount</a:t>
            </a:r>
            <a:endParaRPr lang="en-US" sz="1600" dirty="0">
              <a:solidFill>
                <a:srgbClr val="7F7F7F"/>
              </a:solidFill>
              <a:latin typeface="Helvetica Neue Medium"/>
              <a:ea typeface="+mj-ea"/>
              <a:cs typeface="Helvetica Neue Medium"/>
            </a:endParaRPr>
          </a:p>
          <a:p>
            <a:pPr marL="1828800" lvl="3" indent="-457200">
              <a:lnSpc>
                <a:spcPct val="150000"/>
              </a:lnSpc>
              <a:spcBef>
                <a:spcPct val="0"/>
              </a:spcBef>
              <a:buFont typeface="Arial" pitchFamily="34" charset="0"/>
              <a:buChar char="•"/>
            </a:pPr>
            <a:r>
              <a:rPr lang="en-US" sz="1600" dirty="0" smtClean="0">
                <a:solidFill>
                  <a:srgbClr val="7F7F7F"/>
                </a:solidFill>
                <a:latin typeface="Helvetica Neue Medium"/>
                <a:cs typeface="Helvetica Neue Medium"/>
              </a:rPr>
              <a:t>Management Delivery – </a:t>
            </a:r>
            <a:r>
              <a:rPr lang="en-US" sz="1600" dirty="0" err="1" smtClean="0">
                <a:solidFill>
                  <a:srgbClr val="7F7F7F"/>
                </a:solidFill>
                <a:latin typeface="Helvetica Neue Medium"/>
                <a:cs typeface="Helvetica Neue Medium"/>
              </a:rPr>
              <a:t>AtTask</a:t>
            </a:r>
            <a:endParaRPr lang="en-US" sz="1600" dirty="0" smtClean="0">
              <a:solidFill>
                <a:srgbClr val="7F7F7F"/>
              </a:solidFill>
              <a:latin typeface="Helvetica Neue Medium"/>
              <a:ea typeface="+mj-ea"/>
              <a:cs typeface="Helvetica Neue Medium"/>
            </a:endParaRPr>
          </a:p>
          <a:p>
            <a:pPr marL="1828800" lvl="3" indent="-457200">
              <a:lnSpc>
                <a:spcPct val="150000"/>
              </a:lnSpc>
              <a:spcBef>
                <a:spcPct val="0"/>
              </a:spcBef>
              <a:buFont typeface="Arial" pitchFamily="34" charset="0"/>
              <a:buChar char="•"/>
            </a:pPr>
            <a:r>
              <a:rPr lang="en-US" sz="1600" dirty="0" smtClean="0">
                <a:solidFill>
                  <a:srgbClr val="7F7F7F"/>
                </a:solidFill>
                <a:latin typeface="Helvetica Neue Medium"/>
                <a:ea typeface="+mj-ea"/>
                <a:cs typeface="Helvetica Neue Medium"/>
              </a:rPr>
              <a:t>Community Support Requests</a:t>
            </a:r>
          </a:p>
          <a:p>
            <a:pPr marL="1371600" lvl="2" indent="-457200">
              <a:lnSpc>
                <a:spcPct val="150000"/>
              </a:lnSpc>
              <a:spcBef>
                <a:spcPct val="0"/>
              </a:spcBef>
              <a:buFont typeface="Arial" pitchFamily="34" charset="0"/>
              <a:buChar char="•"/>
            </a:pPr>
            <a:r>
              <a:rPr lang="en-US" sz="1800" dirty="0">
                <a:solidFill>
                  <a:srgbClr val="7F7F7F"/>
                </a:solidFill>
                <a:latin typeface="Helvetica Neue Medium"/>
                <a:cs typeface="Helvetica Neue Medium"/>
              </a:rPr>
              <a:t>New gTLD Program</a:t>
            </a:r>
          </a:p>
          <a:p>
            <a:pPr marL="1371600" lvl="2" indent="-457200">
              <a:lnSpc>
                <a:spcPct val="150000"/>
              </a:lnSpc>
              <a:spcBef>
                <a:spcPct val="0"/>
              </a:spcBef>
              <a:buFont typeface="Arial" pitchFamily="34" charset="0"/>
              <a:buChar char="•"/>
            </a:pPr>
            <a:endParaRPr lang="en-US" sz="1800" dirty="0">
              <a:solidFill>
                <a:srgbClr val="7F7F7F"/>
              </a:solidFill>
              <a:latin typeface="Helvetica Neue Medium"/>
              <a:ea typeface="+mj-ea"/>
              <a:cs typeface="Helvetica Neue Medium"/>
            </a:endParaRPr>
          </a:p>
          <a:p>
            <a:pPr marL="457200" indent="-457200">
              <a:lnSpc>
                <a:spcPct val="80000"/>
              </a:lnSpc>
              <a:spcBef>
                <a:spcPct val="0"/>
              </a:spcBef>
              <a:buFont typeface="Arial" pitchFamily="34" charset="0"/>
              <a:buChar char="•"/>
            </a:pPr>
            <a:endParaRPr lang="en-US" dirty="0">
              <a:solidFill>
                <a:srgbClr val="7F7F7F"/>
              </a:solidFill>
              <a:latin typeface="Helvetica Neue Medium"/>
              <a:ea typeface="+mj-ea"/>
              <a:cs typeface="Helvetica Neue Medium"/>
            </a:endParaRPr>
          </a:p>
        </p:txBody>
      </p:sp>
      <p:sp>
        <p:nvSpPr>
          <p:cNvPr id="4" name="Title 3"/>
          <p:cNvSpPr>
            <a:spLocks noGrp="1"/>
          </p:cNvSpPr>
          <p:nvPr>
            <p:ph type="title"/>
          </p:nvPr>
        </p:nvSpPr>
        <p:spPr>
          <a:xfrm>
            <a:off x="331255" y="188641"/>
            <a:ext cx="8635168" cy="432048"/>
          </a:xfrm>
        </p:spPr>
        <p:txBody>
          <a:bodyPr/>
          <a:lstStyle/>
          <a:p>
            <a:r>
              <a:rPr lang="en-US" dirty="0" smtClean="0"/>
              <a:t>Table of Contents</a:t>
            </a:r>
            <a:endParaRPr lang="en-US" dirty="0"/>
          </a:p>
        </p:txBody>
      </p:sp>
      <p:cxnSp>
        <p:nvCxnSpPr>
          <p:cNvPr id="5" name="Straight Connector 4"/>
          <p:cNvCxnSpPr/>
          <p:nvPr/>
        </p:nvCxnSpPr>
        <p:spPr>
          <a:xfrm>
            <a:off x="4574737" y="1268760"/>
            <a:ext cx="0" cy="4176464"/>
          </a:xfrm>
          <a:prstGeom prst="line">
            <a:avLst/>
          </a:prstGeom>
          <a:ln>
            <a:solidFill>
              <a:srgbClr val="A6D5EE"/>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033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88640"/>
            <a:ext cx="8820471" cy="587027"/>
          </a:xfrm>
        </p:spPr>
        <p:txBody>
          <a:bodyPr/>
          <a:lstStyle/>
          <a:p>
            <a:r>
              <a:rPr lang="en-US" sz="2300" dirty="0" smtClean="0"/>
              <a:t>FY14 Draft </a:t>
            </a:r>
            <a:r>
              <a:rPr lang="en-US" sz="2300" dirty="0"/>
              <a:t>Operating Plan &amp; </a:t>
            </a:r>
            <a:r>
              <a:rPr lang="en-US" sz="2300" dirty="0" smtClean="0"/>
              <a:t>Budget vs</a:t>
            </a:r>
            <a:r>
              <a:rPr lang="en-US" sz="2300" dirty="0"/>
              <a:t>. FY13 </a:t>
            </a:r>
            <a:r>
              <a:rPr lang="en-US" sz="2300" dirty="0" smtClean="0"/>
              <a:t>Forecast - </a:t>
            </a:r>
            <a:r>
              <a:rPr lang="en-US" sz="2300" dirty="0"/>
              <a:t>Revenue</a:t>
            </a:r>
            <a:br>
              <a:rPr lang="en-US" sz="2300" dirty="0"/>
            </a:br>
            <a:r>
              <a:rPr lang="en-US" sz="1200" dirty="0"/>
              <a:t>(In thousands)</a:t>
            </a:r>
          </a:p>
        </p:txBody>
      </p:sp>
      <p:pic>
        <p:nvPicPr>
          <p:cNvPr id="512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543483" y="908720"/>
            <a:ext cx="7971243"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88640"/>
            <a:ext cx="8964488" cy="587027"/>
          </a:xfrm>
        </p:spPr>
        <p:txBody>
          <a:bodyPr/>
          <a:lstStyle/>
          <a:p>
            <a:r>
              <a:rPr lang="en-US" sz="2300" dirty="0" smtClean="0"/>
              <a:t>FY14 </a:t>
            </a:r>
            <a:r>
              <a:rPr lang="en-US" sz="2300" dirty="0"/>
              <a:t>Draft Operating Plan &amp; Budget Variance Analysis </a:t>
            </a:r>
            <a:r>
              <a:rPr lang="en-US" sz="2300" dirty="0" smtClean="0"/>
              <a:t>– Revenue</a:t>
            </a:r>
            <a:r>
              <a:rPr lang="en-US" sz="2400" dirty="0"/>
              <a:t/>
            </a:r>
            <a:br>
              <a:rPr lang="en-US" sz="2400" dirty="0"/>
            </a:br>
            <a:r>
              <a:rPr lang="en-US" sz="1200" dirty="0"/>
              <a:t>(In thousands)</a:t>
            </a:r>
          </a:p>
        </p:txBody>
      </p:sp>
      <p:pic>
        <p:nvPicPr>
          <p:cNvPr id="307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95537" y="1124744"/>
            <a:ext cx="8392166"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36867" y="4869160"/>
            <a:ext cx="6667581" cy="720080"/>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7" name="Rectangular Callout 6"/>
          <p:cNvSpPr/>
          <p:nvPr/>
        </p:nvSpPr>
        <p:spPr>
          <a:xfrm>
            <a:off x="1331640" y="6119575"/>
            <a:ext cx="4824536" cy="621793"/>
          </a:xfrm>
          <a:prstGeom prst="wedgeRectCallout">
            <a:avLst>
              <a:gd name="adj1" fmla="val 37666"/>
              <a:gd name="adj2" fmla="val -154752"/>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This reads strangely to me.  It seems to imply that expenses are a cause/driver of revenue.  Are revenues being treated as deferred, and being realized on the basis of progress toward contract?   If that’s the case, is ICANN really an independent evaluator?</a:t>
            </a:r>
            <a:endParaRPr lang="en-US" sz="1100" dirty="0">
              <a:solidFill>
                <a:srgbClr val="0000FF"/>
              </a:solidFill>
            </a:endParaRPr>
          </a:p>
        </p:txBody>
      </p:sp>
    </p:spTree>
    <p:extLst>
      <p:ext uri="{BB962C8B-B14F-4D97-AF65-F5344CB8AC3E}">
        <p14:creationId xmlns:p14="http://schemas.microsoft.com/office/powerpoint/2010/main" val="233501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en-US" sz="2400" dirty="0"/>
              <a:t>FY14 Draft Operating Plan &amp; Budget Variance Analysis</a:t>
            </a:r>
            <a:r>
              <a:rPr lang="en-US" dirty="0"/>
              <a:t/>
            </a:r>
            <a:br>
              <a:rPr lang="en-US" dirty="0"/>
            </a:br>
            <a:r>
              <a:rPr lang="en-US" sz="1200" dirty="0"/>
              <a:t>(In thousands)</a:t>
            </a:r>
          </a:p>
        </p:txBody>
      </p:sp>
      <p:pic>
        <p:nvPicPr>
          <p:cNvPr id="4098"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29320" y="692696"/>
            <a:ext cx="8469651"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Rectangular Callout 20"/>
          <p:cNvSpPr/>
          <p:nvPr/>
        </p:nvSpPr>
        <p:spPr>
          <a:xfrm>
            <a:off x="5148064" y="4221088"/>
            <a:ext cx="1368151" cy="994973"/>
          </a:xfrm>
          <a:prstGeom prst="wedgeRectCallout">
            <a:avLst>
              <a:gd name="adj1" fmla="val -103410"/>
              <a:gd name="adj2" fmla="val -127762"/>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This is the smallest pile of new money – are we starving the bottom of the bottom-up process?</a:t>
            </a:r>
            <a:endParaRPr lang="en-US" sz="1100" dirty="0">
              <a:solidFill>
                <a:srgbClr val="0000FF"/>
              </a:solidFill>
            </a:endParaRPr>
          </a:p>
        </p:txBody>
      </p:sp>
      <p:sp>
        <p:nvSpPr>
          <p:cNvPr id="26" name="Rectangular Callout 25"/>
          <p:cNvSpPr/>
          <p:nvPr/>
        </p:nvSpPr>
        <p:spPr>
          <a:xfrm>
            <a:off x="4499992" y="5445285"/>
            <a:ext cx="1420821" cy="1245270"/>
          </a:xfrm>
          <a:prstGeom prst="wedgeRectCallout">
            <a:avLst>
              <a:gd name="adj1" fmla="val -100738"/>
              <a:gd name="adj2" fmla="val -210409"/>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How much of this is the $1.2million in deferred Security money from FY13?</a:t>
            </a:r>
            <a:endParaRPr lang="en-US" sz="1100" dirty="0">
              <a:solidFill>
                <a:srgbClr val="0000FF"/>
              </a:solidFill>
            </a:endParaRPr>
          </a:p>
        </p:txBody>
      </p:sp>
      <p:sp>
        <p:nvSpPr>
          <p:cNvPr id="27" name="Rectangular Callout 26"/>
          <p:cNvSpPr/>
          <p:nvPr/>
        </p:nvSpPr>
        <p:spPr>
          <a:xfrm>
            <a:off x="3059833" y="5456129"/>
            <a:ext cx="1296144" cy="1234426"/>
          </a:xfrm>
          <a:prstGeom prst="wedgeRectCallout">
            <a:avLst>
              <a:gd name="adj1" fmla="val -46271"/>
              <a:gd name="adj2" fmla="val -211990"/>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How much of this increase is for things that the community agrees are in scope?  EG DNS Industry </a:t>
            </a:r>
            <a:r>
              <a:rPr lang="en-US" sz="1100" dirty="0" err="1" smtClean="0">
                <a:solidFill>
                  <a:srgbClr val="0000FF"/>
                </a:solidFill>
              </a:rPr>
              <a:t>Mgt</a:t>
            </a:r>
            <a:r>
              <a:rPr lang="en-US" sz="1100" dirty="0" smtClean="0">
                <a:solidFill>
                  <a:srgbClr val="0000FF"/>
                </a:solidFill>
              </a:rPr>
              <a:t>?</a:t>
            </a:r>
            <a:endParaRPr lang="en-US" sz="1100" dirty="0">
              <a:solidFill>
                <a:srgbClr val="0000FF"/>
              </a:solidFill>
            </a:endParaRPr>
          </a:p>
        </p:txBody>
      </p:sp>
      <p:sp>
        <p:nvSpPr>
          <p:cNvPr id="28" name="Rectangular Callout 27"/>
          <p:cNvSpPr/>
          <p:nvPr/>
        </p:nvSpPr>
        <p:spPr>
          <a:xfrm>
            <a:off x="395537" y="5456129"/>
            <a:ext cx="2438602" cy="1234426"/>
          </a:xfrm>
          <a:prstGeom prst="wedgeRectCallout">
            <a:avLst>
              <a:gd name="adj1" fmla="val 33112"/>
              <a:gd name="adj2" fmla="val -210180"/>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This is by far the largest increase.  What’s the rationale for this scale of increase/scope-gallop/reorganization.  Are there measures of success.  Are there rollback options if if fails?  Can we pilot some of these initiatives before committing this much money?</a:t>
            </a:r>
            <a:endParaRPr lang="en-US" sz="1100" dirty="0">
              <a:solidFill>
                <a:srgbClr val="0000FF"/>
              </a:solidFill>
            </a:endParaRPr>
          </a:p>
        </p:txBody>
      </p:sp>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en-US" sz="2400" dirty="0"/>
              <a:t>FY14 Draft Operating Plan &amp; Budget Headcount by Function</a:t>
            </a:r>
          </a:p>
        </p:txBody>
      </p:sp>
      <p:pic>
        <p:nvPicPr>
          <p:cNvPr id="512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467544" y="804945"/>
            <a:ext cx="5933445" cy="4352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0358" y="116632"/>
            <a:ext cx="8635168" cy="587027"/>
          </a:xfrm>
        </p:spPr>
        <p:txBody>
          <a:bodyPr/>
          <a:lstStyle/>
          <a:p>
            <a:r>
              <a:rPr lang="en-US" sz="2400" dirty="0"/>
              <a:t>FY14 Draft Operating Plan &amp; Budget Headcount Growth</a:t>
            </a:r>
          </a:p>
        </p:txBody>
      </p:sp>
      <p:pic>
        <p:nvPicPr>
          <p:cNvPr id="7170"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95537" y="1052736"/>
            <a:ext cx="8424936"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5308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1916832"/>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a:t>
            </a:r>
            <a:r>
              <a:rPr lang="en-US" sz="4400" dirty="0">
                <a:solidFill>
                  <a:srgbClr val="7F7F7F"/>
                </a:solidFill>
                <a:latin typeface="Helvetica Neue Medium"/>
                <a:ea typeface="+mj-ea"/>
                <a:cs typeface="Helvetica Neue Medium"/>
              </a:rPr>
              <a:t>Operating Plan </a:t>
            </a: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and </a:t>
            </a:r>
            <a:r>
              <a:rPr lang="en-US" sz="4400" dirty="0">
                <a:solidFill>
                  <a:srgbClr val="7F7F7F"/>
                </a:solidFill>
                <a:latin typeface="Helvetica Neue Medium"/>
                <a:ea typeface="+mj-ea"/>
                <a:cs typeface="Helvetica Neue Medium"/>
              </a:rPr>
              <a:t>Budget</a:t>
            </a:r>
            <a:endParaRPr lang="en-US" sz="4400" dirty="0" smtClean="0">
              <a:solidFill>
                <a:srgbClr val="7F7F7F"/>
              </a:solidFill>
              <a:latin typeface="Helvetica Neue Medium"/>
              <a:ea typeface="+mj-ea"/>
              <a:cs typeface="Helvetica Neue Medium"/>
            </a:endParaRPr>
          </a:p>
          <a:p>
            <a:pPr algn="ctr">
              <a:lnSpc>
                <a:spcPct val="80000"/>
              </a:lnSpc>
              <a:spcBef>
                <a:spcPct val="0"/>
              </a:spcBef>
            </a:pP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Management Delivery</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377792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323528" y="188640"/>
            <a:ext cx="7686465" cy="528204"/>
          </a:xfrm>
          <a:prstGeom prst="rect">
            <a:avLst/>
          </a:prstGeom>
        </p:spPr>
        <p:txBody>
          <a:bodyPr vert="horz"/>
          <a:lstStyle>
            <a:lvl1pPr>
              <a:lnSpc>
                <a:spcPct val="80000"/>
              </a:lnSpc>
              <a:spcBef>
                <a:spcPct val="0"/>
              </a:spcBef>
              <a:buNone/>
              <a:defRPr sz="2800" b="0" i="0">
                <a:solidFill>
                  <a:srgbClr val="7F7F7F"/>
                </a:solidFill>
                <a:latin typeface="Helvetica Neue Medium"/>
                <a:ea typeface="+mj-ea"/>
                <a:cs typeface="Helvetica Neue Medium"/>
              </a:defRPr>
            </a:lvl1pPr>
          </a:lstStyle>
          <a:p>
            <a:r>
              <a:rPr lang="en-US" dirty="0"/>
              <a:t>Management Delivery:  Objectives &amp; </a:t>
            </a:r>
            <a:r>
              <a:rPr lang="en-US" dirty="0" smtClean="0"/>
              <a:t>Goals</a:t>
            </a:r>
          </a:p>
          <a:p>
            <a:r>
              <a:rPr lang="en-US" sz="2400" dirty="0"/>
              <a:t>w. FY14 Draft Budget</a:t>
            </a:r>
          </a:p>
          <a:p>
            <a:endParaRPr lang="en-US" dirty="0"/>
          </a:p>
        </p:txBody>
      </p:sp>
      <p:pic>
        <p:nvPicPr>
          <p:cNvPr id="36" name="Picture 35"/>
          <p:cNvPicPr>
            <a:picLocks noChangeAspect="1"/>
          </p:cNvPicPr>
          <p:nvPr/>
        </p:nvPicPr>
        <p:blipFill>
          <a:blip r:embed="rId3"/>
          <a:stretch>
            <a:fillRect/>
          </a:stretch>
        </p:blipFill>
        <p:spPr>
          <a:xfrm>
            <a:off x="8398621" y="6263796"/>
            <a:ext cx="557784" cy="441960"/>
          </a:xfrm>
          <a:prstGeom prst="rect">
            <a:avLst/>
          </a:prstGeom>
        </p:spPr>
      </p:pic>
      <p:cxnSp>
        <p:nvCxnSpPr>
          <p:cNvPr id="37" name="Elbow Connector 36"/>
          <p:cNvCxnSpPr/>
          <p:nvPr/>
        </p:nvCxnSpPr>
        <p:spPr>
          <a:xfrm rot="5400000" flipH="1" flipV="1">
            <a:off x="977798" y="2174015"/>
            <a:ext cx="1085393" cy="574092"/>
          </a:xfrm>
          <a:prstGeom prst="bentConnector2">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18" name="Group 17"/>
          <p:cNvGrpSpPr/>
          <p:nvPr/>
        </p:nvGrpSpPr>
        <p:grpSpPr>
          <a:xfrm>
            <a:off x="472306" y="1075347"/>
            <a:ext cx="8575635" cy="5644482"/>
            <a:chOff x="472306" y="1124744"/>
            <a:chExt cx="8575635" cy="5644482"/>
          </a:xfrm>
        </p:grpSpPr>
        <p:grpSp>
          <p:nvGrpSpPr>
            <p:cNvPr id="10" name="Group 9"/>
            <p:cNvGrpSpPr/>
            <p:nvPr/>
          </p:nvGrpSpPr>
          <p:grpSpPr>
            <a:xfrm>
              <a:off x="1215960" y="1124744"/>
              <a:ext cx="3859637" cy="1879012"/>
              <a:chOff x="1350963" y="5064904"/>
              <a:chExt cx="3859637" cy="1879012"/>
            </a:xfrm>
          </p:grpSpPr>
          <p:cxnSp>
            <p:nvCxnSpPr>
              <p:cNvPr id="7" name="Elbow Connector 6"/>
              <p:cNvCxnSpPr>
                <a:endCxn id="15" idx="2"/>
              </p:cNvCxnSpPr>
              <p:nvPr/>
            </p:nvCxnSpPr>
            <p:spPr>
              <a:xfrm rot="5400000" flipH="1" flipV="1">
                <a:off x="1095312" y="6114174"/>
                <a:ext cx="1085393" cy="574092"/>
              </a:xfrm>
              <a:prstGeom prst="bentConnector2">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5" name="Round Diagonal Corner Rectangle 14"/>
              <p:cNvSpPr/>
              <p:nvPr/>
            </p:nvSpPr>
            <p:spPr>
              <a:xfrm>
                <a:off x="1925054" y="5064904"/>
                <a:ext cx="3285546" cy="1587238"/>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DELIVER CORE INTERNAL FUNCTIONS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ACT AS STEWARD OF PUBLIC </a:t>
                </a:r>
                <a:r>
                  <a:rPr lang="en-US" sz="1200" dirty="0">
                    <a:solidFill>
                      <a:srgbClr val="4A452A"/>
                    </a:solidFill>
                    <a:latin typeface="Futura Condensed"/>
                    <a:cs typeface="Futura Condensed"/>
                  </a:rPr>
                  <a:t>INTEREST</a:t>
                </a:r>
              </a:p>
              <a:p>
                <a:pPr algn="ctr">
                  <a:lnSpc>
                    <a:spcPct val="120000"/>
                  </a:lnSpc>
                </a:pPr>
                <a:r>
                  <a:rPr lang="en-US" sz="1200" dirty="0" smtClean="0">
                    <a:solidFill>
                      <a:srgbClr val="4A452A"/>
                    </a:solidFill>
                    <a:latin typeface="Futura Condensed"/>
                    <a:cs typeface="Futura Condensed"/>
                  </a:rPr>
                  <a:t>ENGAGE IN IG ECOSYSTEM</a:t>
                </a:r>
              </a:p>
              <a:p>
                <a:pPr algn="ctr">
                  <a:lnSpc>
                    <a:spcPct val="120000"/>
                  </a:lnSpc>
                </a:pPr>
                <a:r>
                  <a:rPr lang="en-US" sz="1200" dirty="0" smtClean="0">
                    <a:solidFill>
                      <a:srgbClr val="4A452A"/>
                    </a:solidFill>
                    <a:latin typeface="Futura Condensed"/>
                    <a:cs typeface="Futura Condensed"/>
                  </a:rPr>
                  <a:t>DEEPEN PARTNERSHIP WITH I-ORGS.</a:t>
                </a:r>
              </a:p>
              <a:p>
                <a:pPr algn="ctr">
                  <a:lnSpc>
                    <a:spcPct val="120000"/>
                  </a:lnSpc>
                </a:pPr>
                <a:r>
                  <a:rPr lang="en-US" sz="1600" b="1" dirty="0" smtClean="0">
                    <a:solidFill>
                      <a:srgbClr val="4A452A"/>
                    </a:solidFill>
                    <a:latin typeface="Futura Condensed"/>
                    <a:cs typeface="Futura Condensed"/>
                  </a:rPr>
                  <a:t>$15.6M</a:t>
                </a:r>
                <a:endParaRPr lang="en-US" sz="1600" b="1" dirty="0">
                  <a:solidFill>
                    <a:srgbClr val="4A452A"/>
                  </a:solidFill>
                  <a:latin typeface="Futura Condensed"/>
                  <a:cs typeface="Futura Condensed"/>
                </a:endParaRPr>
              </a:p>
            </p:txBody>
          </p:sp>
        </p:grpSp>
        <p:grpSp>
          <p:nvGrpSpPr>
            <p:cNvPr id="2" name="Group 1"/>
            <p:cNvGrpSpPr/>
            <p:nvPr/>
          </p:nvGrpSpPr>
          <p:grpSpPr>
            <a:xfrm>
              <a:off x="1215963" y="4468701"/>
              <a:ext cx="3859634" cy="2300525"/>
              <a:chOff x="1350965" y="89538"/>
              <a:chExt cx="3859634" cy="2300525"/>
            </a:xfrm>
          </p:grpSpPr>
          <p:cxnSp>
            <p:nvCxnSpPr>
              <p:cNvPr id="24" name="Elbow Connector 23"/>
              <p:cNvCxnSpPr>
                <a:endCxn id="9" idx="2"/>
              </p:cNvCxnSpPr>
              <p:nvPr/>
            </p:nvCxnSpPr>
            <p:spPr>
              <a:xfrm rot="16200000" flipH="1">
                <a:off x="884556" y="555947"/>
                <a:ext cx="1506906" cy="574088"/>
              </a:xfrm>
              <a:prstGeom prst="bentConnector2">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9" name="Round Diagonal Corner Rectangle 8"/>
              <p:cNvSpPr/>
              <p:nvPr/>
            </p:nvSpPr>
            <p:spPr>
              <a:xfrm>
                <a:off x="1925053" y="802825"/>
                <a:ext cx="3285546" cy="1587238"/>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OPTIMIZE POLICY DEV. PROCESS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INCREASE/IMPROVE PARTICIPATION</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EVOLVE SO/AC  STRUCTURES</a:t>
                </a:r>
              </a:p>
              <a:p>
                <a:pPr algn="ctr">
                  <a:lnSpc>
                    <a:spcPct val="120000"/>
                  </a:lnSpc>
                </a:pPr>
                <a:r>
                  <a:rPr lang="en-US" sz="1200" dirty="0" smtClean="0">
                    <a:solidFill>
                      <a:srgbClr val="4A452A"/>
                    </a:solidFill>
                    <a:latin typeface="Futura Condensed"/>
                    <a:cs typeface="Futura Condensed"/>
                  </a:rPr>
                  <a:t>PROMOTE ETHICS &amp; TRANSPARENCY</a:t>
                </a:r>
              </a:p>
              <a:p>
                <a:pPr algn="ctr">
                  <a:lnSpc>
                    <a:spcPct val="120000"/>
                  </a:lnSpc>
                </a:pPr>
                <a:r>
                  <a:rPr lang="en-US" sz="1600" b="1" dirty="0" smtClean="0">
                    <a:solidFill>
                      <a:srgbClr val="4A452A"/>
                    </a:solidFill>
                    <a:latin typeface="Futura Condensed"/>
                    <a:cs typeface="Futura Condensed"/>
                  </a:rPr>
                  <a:t>$8.2M</a:t>
                </a:r>
              </a:p>
            </p:txBody>
          </p:sp>
        </p:grpSp>
        <p:sp>
          <p:nvSpPr>
            <p:cNvPr id="13" name="Round Diagonal Corner Rectangle 12"/>
            <p:cNvSpPr/>
            <p:nvPr/>
          </p:nvSpPr>
          <p:spPr>
            <a:xfrm>
              <a:off x="5537155" y="1659875"/>
              <a:ext cx="3510786" cy="1793706"/>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INSTITUTIONALIZE MGMT. DISCIPLINES</a:t>
              </a:r>
              <a:endParaRPr lang="en-US" sz="1200" dirty="0">
                <a:solidFill>
                  <a:srgbClr val="4A452A"/>
                </a:solidFill>
                <a:latin typeface="Futura Condensed"/>
                <a:cs typeface="Futura Condensed"/>
              </a:endParaRPr>
            </a:p>
            <a:p>
              <a:pPr algn="ctr">
                <a:lnSpc>
                  <a:spcPct val="120000"/>
                </a:lnSpc>
              </a:pPr>
              <a:r>
                <a:rPr lang="en-US" sz="1200" dirty="0">
                  <a:solidFill>
                    <a:srgbClr val="4A452A"/>
                  </a:solidFill>
                  <a:latin typeface="Futura Condensed"/>
                  <a:cs typeface="Futura Condensed"/>
                </a:rPr>
                <a:t>MATURE ORG. SUPPORT </a:t>
              </a:r>
              <a:r>
                <a:rPr lang="en-US" sz="1200" dirty="0" smtClean="0">
                  <a:solidFill>
                    <a:srgbClr val="4A452A"/>
                  </a:solidFill>
                  <a:latin typeface="Futura Condensed"/>
                  <a:cs typeface="Futura Condensed"/>
                </a:rPr>
                <a:t>FUNCTIONS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OPTIMIZE R&amp;R SERVICES</a:t>
              </a:r>
              <a:endParaRPr lang="en-US" sz="1200" dirty="0">
                <a:solidFill>
                  <a:srgbClr val="4A452A"/>
                </a:solidFill>
                <a:latin typeface="Futura Condensed"/>
                <a:cs typeface="Futura Condensed"/>
              </a:endParaRPr>
            </a:p>
            <a:p>
              <a:pPr algn="ctr">
                <a:lnSpc>
                  <a:spcPct val="120000"/>
                </a:lnSpc>
              </a:pPr>
              <a:r>
                <a:rPr lang="en-US" sz="1200" dirty="0" smtClean="0">
                  <a:solidFill>
                    <a:srgbClr val="4A452A"/>
                  </a:solidFill>
                  <a:latin typeface="Futura Condensed"/>
                  <a:cs typeface="Futura Condensed"/>
                </a:rPr>
                <a:t>PLAN FOR SCALE, SECURITY, CONTINUITY</a:t>
              </a:r>
            </a:p>
            <a:p>
              <a:pPr algn="ctr">
                <a:lnSpc>
                  <a:spcPct val="120000"/>
                </a:lnSpc>
              </a:pPr>
              <a:r>
                <a:rPr lang="en-US" sz="1600" b="1" dirty="0" smtClean="0">
                  <a:solidFill>
                    <a:srgbClr val="4A452A"/>
                  </a:solidFill>
                  <a:latin typeface="Futura Condensed"/>
                  <a:cs typeface="Futura Condensed"/>
                </a:rPr>
                <a:t>$106.4M</a:t>
              </a:r>
            </a:p>
            <a:p>
              <a:pPr algn="ctr">
                <a:lnSpc>
                  <a:spcPct val="120000"/>
                </a:lnSpc>
              </a:pPr>
              <a:r>
                <a:rPr lang="en-US" sz="900" b="1" dirty="0" smtClean="0">
                  <a:solidFill>
                    <a:srgbClr val="4A452A"/>
                  </a:solidFill>
                  <a:latin typeface="Futura Condensed"/>
                  <a:cs typeface="Futura Condensed"/>
                </a:rPr>
                <a:t>(of which $57.6M is related to the New gTLD program)</a:t>
              </a:r>
              <a:endParaRPr lang="en-US" sz="900" b="1" dirty="0">
                <a:solidFill>
                  <a:srgbClr val="4A452A"/>
                </a:solidFill>
                <a:latin typeface="Futura Condensed"/>
                <a:cs typeface="Futura Condensed"/>
              </a:endParaRPr>
            </a:p>
          </p:txBody>
        </p:sp>
        <p:cxnSp>
          <p:nvCxnSpPr>
            <p:cNvPr id="27" name="Elbow Connector 26"/>
            <p:cNvCxnSpPr>
              <a:endCxn id="13" idx="2"/>
            </p:cNvCxnSpPr>
            <p:nvPr/>
          </p:nvCxnSpPr>
          <p:spPr>
            <a:xfrm flipV="1">
              <a:off x="5093086" y="2556728"/>
              <a:ext cx="444069" cy="1069279"/>
            </a:xfrm>
            <a:prstGeom prst="bentConnector3">
              <a:avLst>
                <a:gd name="adj1" fmla="val 50000"/>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5075596" y="4127663"/>
              <a:ext cx="3696390" cy="1861976"/>
              <a:chOff x="5210599" y="3960409"/>
              <a:chExt cx="3696390" cy="1861976"/>
            </a:xfrm>
          </p:grpSpPr>
          <p:sp>
            <p:nvSpPr>
              <p:cNvPr id="14" name="Round Diagonal Corner Rectangle 13"/>
              <p:cNvSpPr/>
              <p:nvPr/>
            </p:nvSpPr>
            <p:spPr>
              <a:xfrm>
                <a:off x="5621443" y="4235147"/>
                <a:ext cx="3285546" cy="1587238"/>
              </a:xfrm>
              <a:prstGeom prst="round2DiagRect">
                <a:avLst/>
              </a:prstGeom>
              <a:solidFill>
                <a:schemeClr val="accent1">
                  <a:lumMod val="40000"/>
                  <a:lumOff val="60000"/>
                </a:schemeClr>
              </a:solidFill>
              <a:ln>
                <a:solidFill>
                  <a:schemeClr val="bg2">
                    <a:lumMod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20000"/>
                  </a:lnSpc>
                </a:pPr>
                <a:r>
                  <a:rPr lang="en-US" sz="1200" dirty="0" smtClean="0">
                    <a:solidFill>
                      <a:srgbClr val="4A452A"/>
                    </a:solidFill>
                    <a:latin typeface="Futura Condensed"/>
                    <a:cs typeface="Futura Condensed"/>
                  </a:rPr>
                  <a:t>ENGAGE STAKEHOLDERS GLOBALLY</a:t>
                </a:r>
              </a:p>
              <a:p>
                <a:pPr algn="ctr">
                  <a:lnSpc>
                    <a:spcPct val="120000"/>
                  </a:lnSpc>
                </a:pPr>
                <a:r>
                  <a:rPr lang="en-US" sz="1200" dirty="0">
                    <a:solidFill>
                      <a:srgbClr val="4A452A"/>
                    </a:solidFill>
                    <a:latin typeface="Futura Condensed"/>
                    <a:cs typeface="Futura Condensed"/>
                  </a:rPr>
                  <a:t>COMMUNICATE CLEARLY &amp; </a:t>
                </a:r>
                <a:r>
                  <a:rPr lang="en-US" sz="1200" dirty="0" smtClean="0">
                    <a:solidFill>
                      <a:srgbClr val="4A452A"/>
                    </a:solidFill>
                    <a:latin typeface="Futura Condensed"/>
                    <a:cs typeface="Futura Condensed"/>
                  </a:rPr>
                  <a:t>LOCALLY</a:t>
                </a:r>
              </a:p>
              <a:p>
                <a:pPr algn="ctr">
                  <a:lnSpc>
                    <a:spcPct val="120000"/>
                  </a:lnSpc>
                </a:pPr>
                <a:r>
                  <a:rPr lang="en-US" sz="1200" dirty="0" smtClean="0">
                    <a:solidFill>
                      <a:srgbClr val="4A452A"/>
                    </a:solidFill>
                    <a:latin typeface="Futura Condensed"/>
                    <a:cs typeface="Futura Condensed"/>
                  </a:rPr>
                  <a:t>INTEGRATE GLOBAL/REGIONAL RESP.</a:t>
                </a:r>
              </a:p>
              <a:p>
                <a:pPr algn="ctr">
                  <a:lnSpc>
                    <a:spcPct val="120000"/>
                  </a:lnSpc>
                </a:pPr>
                <a:r>
                  <a:rPr lang="en-US" sz="1200" dirty="0" smtClean="0">
                    <a:solidFill>
                      <a:srgbClr val="4A452A"/>
                    </a:solidFill>
                    <a:latin typeface="Futura Condensed"/>
                    <a:cs typeface="Futura Condensed"/>
                  </a:rPr>
                  <a:t>EVOLVE GOV. RELATIONSHIPS</a:t>
                </a:r>
              </a:p>
              <a:p>
                <a:pPr algn="ctr">
                  <a:lnSpc>
                    <a:spcPct val="120000"/>
                  </a:lnSpc>
                </a:pPr>
                <a:r>
                  <a:rPr lang="en-US" sz="1600" b="1" dirty="0" smtClean="0">
                    <a:solidFill>
                      <a:srgbClr val="4A452A"/>
                    </a:solidFill>
                    <a:latin typeface="Futura Condensed"/>
                    <a:cs typeface="Futura Condensed"/>
                  </a:rPr>
                  <a:t>$11.9M</a:t>
                </a:r>
              </a:p>
            </p:txBody>
          </p:sp>
          <p:cxnSp>
            <p:nvCxnSpPr>
              <p:cNvPr id="31" name="Elbow Connector 30"/>
              <p:cNvCxnSpPr>
                <a:stCxn id="20" idx="0"/>
                <a:endCxn id="14" idx="2"/>
              </p:cNvCxnSpPr>
              <p:nvPr/>
            </p:nvCxnSpPr>
            <p:spPr>
              <a:xfrm>
                <a:off x="5210599" y="3960409"/>
                <a:ext cx="410844" cy="1068357"/>
              </a:xfrm>
              <a:prstGeom prst="bentConnector3">
                <a:avLst>
                  <a:gd name="adj1" fmla="val 50000"/>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39" name="Group 38"/>
            <p:cNvGrpSpPr/>
            <p:nvPr/>
          </p:nvGrpSpPr>
          <p:grpSpPr>
            <a:xfrm>
              <a:off x="472306" y="2887962"/>
              <a:ext cx="4620780" cy="459547"/>
              <a:chOff x="472306" y="2595967"/>
              <a:chExt cx="4620780" cy="459547"/>
            </a:xfrm>
          </p:grpSpPr>
          <p:sp>
            <p:nvSpPr>
              <p:cNvPr id="40" name="Round Diagonal Corner Rectangle 39"/>
              <p:cNvSpPr/>
              <p:nvPr/>
            </p:nvSpPr>
            <p:spPr>
              <a:xfrm>
                <a:off x="834971" y="2671739"/>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AFFIRMATION OF  PURPOSE </a:t>
                </a:r>
                <a:endParaRPr lang="en-US" sz="1600" dirty="0">
                  <a:solidFill>
                    <a:schemeClr val="bg1"/>
                  </a:solidFill>
                  <a:latin typeface="BlairMdITC TT-Medium"/>
                  <a:cs typeface="BlairMdITC TT-Medium"/>
                </a:endParaRPr>
              </a:p>
            </p:txBody>
          </p:sp>
          <p:sp>
            <p:nvSpPr>
              <p:cNvPr id="41" name="Oval 40"/>
              <p:cNvSpPr/>
              <p:nvPr/>
            </p:nvSpPr>
            <p:spPr>
              <a:xfrm>
                <a:off x="472306" y="2595967"/>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smtClean="0">
                    <a:solidFill>
                      <a:schemeClr val="bg2">
                        <a:lumMod val="25000"/>
                      </a:schemeClr>
                    </a:solidFill>
                    <a:latin typeface="BlairMdITC TT-Medium"/>
                    <a:cs typeface="BlairMdITC TT-Medium"/>
                  </a:rPr>
                  <a:t>1</a:t>
                </a:r>
                <a:endParaRPr lang="en-US" sz="2400" dirty="0">
                  <a:solidFill>
                    <a:schemeClr val="bg2">
                      <a:lumMod val="25000"/>
                    </a:schemeClr>
                  </a:solidFill>
                </a:endParaRPr>
              </a:p>
            </p:txBody>
          </p:sp>
        </p:grpSp>
        <p:grpSp>
          <p:nvGrpSpPr>
            <p:cNvPr id="42" name="Group 41"/>
            <p:cNvGrpSpPr/>
            <p:nvPr/>
          </p:nvGrpSpPr>
          <p:grpSpPr>
            <a:xfrm>
              <a:off x="472306" y="3392775"/>
              <a:ext cx="4620779" cy="459547"/>
              <a:chOff x="472306" y="3100780"/>
              <a:chExt cx="4620779" cy="459547"/>
            </a:xfrm>
          </p:grpSpPr>
          <p:sp>
            <p:nvSpPr>
              <p:cNvPr id="43" name="Round Diagonal Corner Rectangle 42"/>
              <p:cNvSpPr/>
              <p:nvPr/>
            </p:nvSpPr>
            <p:spPr>
              <a:xfrm>
                <a:off x="834970" y="3173395"/>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 OPERATIONS  EXCELLENCE</a:t>
                </a:r>
                <a:endParaRPr lang="en-US" sz="1600" dirty="0">
                  <a:solidFill>
                    <a:schemeClr val="bg1"/>
                  </a:solidFill>
                  <a:latin typeface="BlairMdITC TT-Medium"/>
                  <a:cs typeface="BlairMdITC TT-Medium"/>
                </a:endParaRPr>
              </a:p>
            </p:txBody>
          </p:sp>
          <p:sp>
            <p:nvSpPr>
              <p:cNvPr id="44" name="Oval 43"/>
              <p:cNvSpPr/>
              <p:nvPr/>
            </p:nvSpPr>
            <p:spPr>
              <a:xfrm>
                <a:off x="472306" y="3100780"/>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a:solidFill>
                      <a:schemeClr val="bg2">
                        <a:lumMod val="25000"/>
                      </a:schemeClr>
                    </a:solidFill>
                    <a:latin typeface="BlairMdITC TT-Medium"/>
                    <a:cs typeface="BlairMdITC TT-Medium"/>
                  </a:rPr>
                  <a:t>2</a:t>
                </a:r>
                <a:endParaRPr lang="en-US" sz="2400" dirty="0">
                  <a:solidFill>
                    <a:schemeClr val="bg2">
                      <a:lumMod val="25000"/>
                    </a:schemeClr>
                  </a:solidFill>
                </a:endParaRPr>
              </a:p>
            </p:txBody>
          </p:sp>
        </p:grpSp>
        <p:grpSp>
          <p:nvGrpSpPr>
            <p:cNvPr id="45" name="Group 44"/>
            <p:cNvGrpSpPr/>
            <p:nvPr/>
          </p:nvGrpSpPr>
          <p:grpSpPr>
            <a:xfrm>
              <a:off x="472306" y="3897588"/>
              <a:ext cx="4620779" cy="459547"/>
              <a:chOff x="472306" y="3605593"/>
              <a:chExt cx="4620779" cy="459547"/>
            </a:xfrm>
          </p:grpSpPr>
          <p:sp>
            <p:nvSpPr>
              <p:cNvPr id="46" name="Round Diagonal Corner Rectangle 45"/>
              <p:cNvSpPr/>
              <p:nvPr/>
            </p:nvSpPr>
            <p:spPr>
              <a:xfrm>
                <a:off x="834970" y="3675051"/>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INTERNATIONALIZATION</a:t>
                </a:r>
                <a:endParaRPr lang="en-US" sz="1600" dirty="0">
                  <a:solidFill>
                    <a:schemeClr val="bg1"/>
                  </a:solidFill>
                  <a:latin typeface="BlairMdITC TT-Medium"/>
                  <a:cs typeface="BlairMdITC TT-Medium"/>
                </a:endParaRPr>
              </a:p>
            </p:txBody>
          </p:sp>
          <p:sp>
            <p:nvSpPr>
              <p:cNvPr id="47" name="Oval 46"/>
              <p:cNvSpPr/>
              <p:nvPr/>
            </p:nvSpPr>
            <p:spPr>
              <a:xfrm>
                <a:off x="472306" y="3605593"/>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a:solidFill>
                      <a:schemeClr val="bg2">
                        <a:lumMod val="25000"/>
                      </a:schemeClr>
                    </a:solidFill>
                    <a:latin typeface="BlairMdITC TT-Medium"/>
                    <a:cs typeface="BlairMdITC TT-Medium"/>
                  </a:rPr>
                  <a:t>3</a:t>
                </a:r>
                <a:endParaRPr lang="en-US" sz="2400" dirty="0">
                  <a:solidFill>
                    <a:schemeClr val="bg2">
                      <a:lumMod val="25000"/>
                    </a:schemeClr>
                  </a:solidFill>
                </a:endParaRPr>
              </a:p>
            </p:txBody>
          </p:sp>
        </p:grpSp>
        <p:grpSp>
          <p:nvGrpSpPr>
            <p:cNvPr id="48" name="Group 47"/>
            <p:cNvGrpSpPr/>
            <p:nvPr/>
          </p:nvGrpSpPr>
          <p:grpSpPr>
            <a:xfrm>
              <a:off x="472306" y="4402402"/>
              <a:ext cx="4620780" cy="459547"/>
              <a:chOff x="472306" y="4110407"/>
              <a:chExt cx="4620780" cy="459547"/>
            </a:xfrm>
          </p:grpSpPr>
          <p:grpSp>
            <p:nvGrpSpPr>
              <p:cNvPr id="49" name="Group 48"/>
              <p:cNvGrpSpPr/>
              <p:nvPr/>
            </p:nvGrpSpPr>
            <p:grpSpPr>
              <a:xfrm>
                <a:off x="472306" y="4110407"/>
                <a:ext cx="4620780" cy="459547"/>
                <a:chOff x="472306" y="4110407"/>
                <a:chExt cx="4620780" cy="459547"/>
              </a:xfrm>
            </p:grpSpPr>
            <p:sp>
              <p:nvSpPr>
                <p:cNvPr id="51" name="Round Diagonal Corner Rectangle 50"/>
                <p:cNvSpPr/>
                <p:nvPr/>
              </p:nvSpPr>
              <p:spPr>
                <a:xfrm>
                  <a:off x="834971" y="4176707"/>
                  <a:ext cx="4258115" cy="321235"/>
                </a:xfrm>
                <a:prstGeom prst="round2Diag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bg1"/>
                      </a:solidFill>
                      <a:latin typeface="BlairMdITC TT-Medium"/>
                      <a:cs typeface="BlairMdITC TT-Medium"/>
                    </a:rPr>
                    <a:t>         MODEL  EVOLUTION</a:t>
                  </a:r>
                  <a:endParaRPr lang="en-US" sz="1600" dirty="0">
                    <a:solidFill>
                      <a:schemeClr val="bg1"/>
                    </a:solidFill>
                    <a:latin typeface="BlairMdITC TT-Medium"/>
                    <a:cs typeface="BlairMdITC TT-Medium"/>
                  </a:endParaRPr>
                </a:p>
              </p:txBody>
            </p:sp>
            <p:sp>
              <p:nvSpPr>
                <p:cNvPr id="52" name="Oval 51"/>
                <p:cNvSpPr/>
                <p:nvPr/>
              </p:nvSpPr>
              <p:spPr>
                <a:xfrm>
                  <a:off x="472306" y="4110407"/>
                  <a:ext cx="459547" cy="459547"/>
                </a:xfrm>
                <a:prstGeom prst="ellipse">
                  <a:avLst/>
                </a:prstGeom>
                <a:solidFill>
                  <a:schemeClr val="accent1">
                    <a:lumMod val="40000"/>
                    <a:lumOff val="60000"/>
                  </a:schemeClr>
                </a:solidFill>
                <a:ln w="28575" cmpd="sng">
                  <a:solidFill>
                    <a:schemeClr val="bg1"/>
                  </a:solidFill>
                </a:ln>
                <a:effectLst>
                  <a:outerShdw blurRad="40000" dist="23000" dir="5400000" rotWithShape="0">
                    <a:schemeClr val="bg2">
                      <a:lumMod val="25000"/>
                      <a:alpha val="35000"/>
                    </a:schemeClr>
                  </a:outerShd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dirty="0">
                      <a:solidFill>
                        <a:schemeClr val="bg2">
                          <a:lumMod val="25000"/>
                        </a:schemeClr>
                      </a:solidFill>
                      <a:latin typeface="BlairMdITC TT-Medium"/>
                      <a:cs typeface="BlairMdITC TT-Medium"/>
                    </a:rPr>
                    <a:t>4</a:t>
                  </a:r>
                  <a:endParaRPr lang="en-US" sz="2400" dirty="0">
                    <a:solidFill>
                      <a:schemeClr val="bg2">
                        <a:lumMod val="25000"/>
                      </a:schemeClr>
                    </a:solidFill>
                  </a:endParaRPr>
                </a:p>
              </p:txBody>
            </p:sp>
          </p:grpSp>
          <p:sp>
            <p:nvSpPr>
              <p:cNvPr id="50" name="TextBox 49"/>
              <p:cNvSpPr txBox="1"/>
              <p:nvPr/>
            </p:nvSpPr>
            <p:spPr>
              <a:xfrm>
                <a:off x="1084265" y="4133861"/>
                <a:ext cx="723275" cy="415498"/>
              </a:xfrm>
              <a:prstGeom prst="rect">
                <a:avLst/>
              </a:prstGeom>
              <a:noFill/>
            </p:spPr>
            <p:txBody>
              <a:bodyPr wrap="none" rtlCol="0">
                <a:spAutoFit/>
              </a:bodyPr>
              <a:lstStyle/>
              <a:p>
                <a:pPr algn="ctr"/>
                <a:r>
                  <a:rPr lang="en-US" sz="700" dirty="0" smtClean="0">
                    <a:solidFill>
                      <a:schemeClr val="bg1"/>
                    </a:solidFill>
                    <a:latin typeface="BlairMdITC TT-Medium"/>
                    <a:cs typeface="BlairMdITC TT-Medium"/>
                  </a:rPr>
                  <a:t>MULTI</a:t>
                </a:r>
              </a:p>
              <a:p>
                <a:pPr algn="ctr"/>
                <a:r>
                  <a:rPr lang="en-US" sz="700" dirty="0" smtClean="0">
                    <a:solidFill>
                      <a:schemeClr val="bg1"/>
                    </a:solidFill>
                    <a:latin typeface="BlairMdITC TT-Medium"/>
                    <a:cs typeface="BlairMdITC TT-Medium"/>
                  </a:rPr>
                  <a:t>STAKE</a:t>
                </a:r>
              </a:p>
              <a:p>
                <a:pPr algn="ctr"/>
                <a:r>
                  <a:rPr lang="en-US" sz="700" dirty="0" smtClean="0">
                    <a:solidFill>
                      <a:schemeClr val="bg1"/>
                    </a:solidFill>
                    <a:latin typeface="BlairMdITC TT-Medium"/>
                    <a:cs typeface="BlairMdITC TT-Medium"/>
                  </a:rPr>
                  <a:t>HOLDER</a:t>
                </a:r>
                <a:endParaRPr lang="en-US" sz="800" dirty="0">
                  <a:solidFill>
                    <a:schemeClr val="bg1"/>
                  </a:solidFill>
                </a:endParaRPr>
              </a:p>
            </p:txBody>
          </p:sp>
        </p:grpSp>
      </p:grpSp>
      <p:cxnSp>
        <p:nvCxnSpPr>
          <p:cNvPr id="4" name="Straight Arrow Connector 3"/>
          <p:cNvCxnSpPr/>
          <p:nvPr/>
        </p:nvCxnSpPr>
        <p:spPr>
          <a:xfrm flipV="1">
            <a:off x="4283968" y="4740540"/>
            <a:ext cx="2016224" cy="920708"/>
          </a:xfrm>
          <a:prstGeom prst="straightConnector1">
            <a:avLst/>
          </a:prstGeom>
          <a:ln w="57150" cmpd="sng">
            <a:solidFill>
              <a:srgbClr val="FF0000"/>
            </a:solidFill>
            <a:prstDash val="sysDot"/>
            <a:headEnd type="arrow"/>
            <a:tailEnd type="arrow"/>
          </a:ln>
        </p:spPr>
        <p:style>
          <a:lnRef idx="2">
            <a:schemeClr val="accent1"/>
          </a:lnRef>
          <a:fillRef idx="0">
            <a:schemeClr val="accent1"/>
          </a:fillRef>
          <a:effectRef idx="1">
            <a:schemeClr val="accent1"/>
          </a:effectRef>
          <a:fontRef idx="minor">
            <a:schemeClr val="tx1"/>
          </a:fontRef>
        </p:style>
      </p:cxnSp>
      <p:sp>
        <p:nvSpPr>
          <p:cNvPr id="34" name="Rectangular Callout 33"/>
          <p:cNvSpPr/>
          <p:nvPr/>
        </p:nvSpPr>
        <p:spPr>
          <a:xfrm>
            <a:off x="5148065" y="5863027"/>
            <a:ext cx="3250556" cy="994973"/>
          </a:xfrm>
          <a:prstGeom prst="wedgeRectCallout">
            <a:avLst>
              <a:gd name="adj1" fmla="val -49009"/>
              <a:gd name="adj2" fmla="val -108069"/>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Are these two efforts being coordinated?  If they’re not, we run the risk of drawing many new participants in, but not providing them with a landing pad or a path to constructive engagement.  What role, if any, is envisaged for AC/SO’s in this?  Do they have the capacity to deliver what’s expected?</a:t>
            </a:r>
            <a:endParaRPr lang="en-US" sz="1100" dirty="0">
              <a:solidFill>
                <a:srgbClr val="0000FF"/>
              </a:solidFill>
            </a:endParaRPr>
          </a:p>
        </p:txBody>
      </p:sp>
    </p:spTree>
    <p:extLst>
      <p:ext uri="{BB962C8B-B14F-4D97-AF65-F5344CB8AC3E}">
        <p14:creationId xmlns:p14="http://schemas.microsoft.com/office/powerpoint/2010/main" val="236953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5480" y="5867400"/>
            <a:ext cx="8229600" cy="707886"/>
          </a:xfrm>
          <a:prstGeom prst="rect">
            <a:avLst/>
          </a:prstGeom>
          <a:noFill/>
        </p:spPr>
        <p:txBody>
          <a:bodyPr wrap="square" rtlCol="0">
            <a:spAutoFit/>
          </a:bodyPr>
          <a:lstStyle/>
          <a:p>
            <a:r>
              <a:rPr lang="en-US" sz="1000" i="1" dirty="0" smtClean="0"/>
              <a:t>ICANN transitioned to this centralized </a:t>
            </a:r>
            <a:r>
              <a:rPr lang="en-US" sz="1000" i="1" dirty="0"/>
              <a:t>Portfolio Management System </a:t>
            </a:r>
            <a:r>
              <a:rPr lang="en-US" sz="1000" i="1" dirty="0" smtClean="0"/>
              <a:t>in January 2013.  Work is still ongoing to develop consistency and uniformity to the system.</a:t>
            </a:r>
          </a:p>
          <a:p>
            <a:r>
              <a:rPr lang="en-US" sz="1000" i="1" dirty="0" smtClean="0"/>
              <a:t>Information found in the</a:t>
            </a:r>
            <a:r>
              <a:rPr lang="en-US" sz="1000" i="1" dirty="0"/>
              <a:t> ICANN Portfolio Management System </a:t>
            </a:r>
            <a:r>
              <a:rPr lang="en-US" sz="1000" i="1" dirty="0" smtClean="0"/>
              <a:t>will be continually updated. </a:t>
            </a:r>
            <a:r>
              <a:rPr lang="en-US" sz="1000" i="1" dirty="0"/>
              <a:t>It </a:t>
            </a:r>
            <a:r>
              <a:rPr lang="en-US" sz="1000" i="1" dirty="0" smtClean="0"/>
              <a:t>is </a:t>
            </a:r>
            <a:r>
              <a:rPr lang="en-US" sz="1000" i="1" dirty="0"/>
              <a:t>an information source for informal reference only.</a:t>
            </a:r>
          </a:p>
          <a:p>
            <a:r>
              <a:rPr lang="en-US" sz="1000" i="1" dirty="0" smtClean="0"/>
              <a:t>It should not be used as an official source of information about ICANN or its work.  </a:t>
            </a:r>
            <a:endParaRPr lang="en-US" sz="1000" i="1" dirty="0"/>
          </a:p>
        </p:txBody>
      </p:sp>
      <p:sp>
        <p:nvSpPr>
          <p:cNvPr id="7" name="TextBox 6"/>
          <p:cNvSpPr txBox="1"/>
          <p:nvPr/>
        </p:nvSpPr>
        <p:spPr>
          <a:xfrm>
            <a:off x="1020553" y="3298132"/>
            <a:ext cx="6775268" cy="2400657"/>
          </a:xfrm>
          <a:prstGeom prst="rect">
            <a:avLst/>
          </a:prstGeom>
          <a:noFill/>
          <a:ln w="12700">
            <a:solidFill>
              <a:schemeClr val="tx1"/>
            </a:solidFill>
          </a:ln>
        </p:spPr>
        <p:txBody>
          <a:bodyPr wrap="square" rtlCol="0">
            <a:spAutoFit/>
          </a:bodyPr>
          <a:lstStyle/>
          <a:p>
            <a:r>
              <a:rPr lang="en-US" sz="1000" b="1" dirty="0" smtClean="0"/>
              <a:t>Status Key:</a:t>
            </a:r>
            <a:r>
              <a:rPr lang="en-US" sz="1000" dirty="0" smtClean="0"/>
              <a:t>	</a:t>
            </a:r>
            <a:r>
              <a:rPr lang="en-US" sz="1000" dirty="0"/>
              <a:t>(Status is measured against expected completion dates</a:t>
            </a:r>
            <a:r>
              <a:rPr lang="en-US" sz="1000" dirty="0" smtClean="0"/>
              <a:t>)</a:t>
            </a:r>
          </a:p>
          <a:p>
            <a:endParaRPr lang="en-US" sz="1000" dirty="0"/>
          </a:p>
          <a:p>
            <a:r>
              <a:rPr lang="en-US" sz="1000" dirty="0" smtClean="0"/>
              <a:t>     On Target   	Project dates are on track to meet the estimated planned completion date</a:t>
            </a:r>
          </a:p>
          <a:p>
            <a:r>
              <a:rPr lang="en-US" sz="1000" dirty="0"/>
              <a:t> </a:t>
            </a:r>
            <a:r>
              <a:rPr lang="en-US" sz="1000" dirty="0" smtClean="0"/>
              <a:t>     At Risk        	Project dates are tracking behind the estimated planned completion date 		</a:t>
            </a:r>
          </a:p>
          <a:p>
            <a:r>
              <a:rPr lang="en-US" sz="1000" dirty="0"/>
              <a:t> </a:t>
            </a:r>
            <a:r>
              <a:rPr lang="en-US" sz="1000" dirty="0" smtClean="0"/>
              <a:t>     In Trouble 	Project dates are tracking late the estimated planned completion date </a:t>
            </a:r>
          </a:p>
          <a:p>
            <a:r>
              <a:rPr lang="en-US" sz="1000" dirty="0"/>
              <a:t> </a:t>
            </a:r>
            <a:r>
              <a:rPr lang="en-US" sz="1000" dirty="0" smtClean="0"/>
              <a:t>     Complete    	Project is completed</a:t>
            </a:r>
            <a:endParaRPr lang="en-US" sz="1000" dirty="0"/>
          </a:p>
          <a:p>
            <a:r>
              <a:rPr lang="en-US" sz="1000" dirty="0" smtClean="0"/>
              <a:t>				</a:t>
            </a:r>
            <a:endParaRPr lang="en-US" sz="1000" b="1" dirty="0" smtClean="0"/>
          </a:p>
          <a:p>
            <a:r>
              <a:rPr lang="en-US" sz="1000" b="1" dirty="0" smtClean="0"/>
              <a:t>Description </a:t>
            </a:r>
            <a:r>
              <a:rPr lang="en-US" sz="1000" dirty="0"/>
              <a:t>– a detailed definition of the scope of work</a:t>
            </a:r>
          </a:p>
          <a:p>
            <a:r>
              <a:rPr lang="en-US" sz="1000" b="1" dirty="0"/>
              <a:t>Owner</a:t>
            </a:r>
            <a:r>
              <a:rPr lang="en-US" sz="1000" dirty="0"/>
              <a:t> – name identified with each entry that is responsible for the work at ICANN</a:t>
            </a:r>
          </a:p>
          <a:p>
            <a:r>
              <a:rPr lang="en-US" sz="1000" b="1" dirty="0"/>
              <a:t>Timeline </a:t>
            </a:r>
            <a:r>
              <a:rPr lang="en-US" sz="1000" dirty="0"/>
              <a:t>– target date </a:t>
            </a:r>
            <a:r>
              <a:rPr lang="en-US" sz="1000" dirty="0" smtClean="0"/>
              <a:t>designated </a:t>
            </a:r>
            <a:r>
              <a:rPr lang="en-US" sz="1000" dirty="0"/>
              <a:t>for completion or, for ongoing work for the current fiscal year (e.g. FY13T3) </a:t>
            </a:r>
          </a:p>
          <a:p>
            <a:r>
              <a:rPr lang="en-US" sz="1000" b="1" dirty="0"/>
              <a:t>Metric </a:t>
            </a:r>
            <a:r>
              <a:rPr lang="en-US" sz="1000" dirty="0"/>
              <a:t>– description of quantifiable measurement(s) of success</a:t>
            </a:r>
          </a:p>
          <a:p>
            <a:r>
              <a:rPr lang="en-US" sz="1000" b="1" dirty="0"/>
              <a:t>Priority</a:t>
            </a:r>
            <a:r>
              <a:rPr lang="en-US" sz="1000" dirty="0"/>
              <a:t> – indicates level of priority within the fiscal year (e.g. Urgent, High, Normal and Low)</a:t>
            </a:r>
          </a:p>
          <a:p>
            <a:r>
              <a:rPr lang="en-US" sz="1000" b="1" dirty="0"/>
              <a:t>Dependencies</a:t>
            </a:r>
            <a:r>
              <a:rPr lang="en-US" sz="1000" dirty="0"/>
              <a:t> – resource or activity that is critical to the success for completing the work</a:t>
            </a:r>
          </a:p>
          <a:p>
            <a:r>
              <a:rPr lang="en-US" sz="1000" b="1" dirty="0"/>
              <a:t>Risks</a:t>
            </a:r>
            <a:r>
              <a:rPr lang="en-US" sz="1000" dirty="0"/>
              <a:t> – factors that may have a negative impact on successful completion of the work</a:t>
            </a:r>
          </a:p>
          <a:p>
            <a:r>
              <a:rPr lang="en-US" sz="1000" b="1" dirty="0"/>
              <a:t>Stakeholders </a:t>
            </a:r>
            <a:r>
              <a:rPr lang="en-US" sz="1000" dirty="0"/>
              <a:t>– parties who are either interested or impacted by the </a:t>
            </a:r>
            <a:r>
              <a:rPr lang="en-US" sz="1000" dirty="0" smtClean="0"/>
              <a:t>work</a:t>
            </a:r>
            <a:endParaRPr lang="en-US" sz="1000" dirty="0"/>
          </a:p>
        </p:txBody>
      </p:sp>
      <p:grpSp>
        <p:nvGrpSpPr>
          <p:cNvPr id="8" name="Group 7"/>
          <p:cNvGrpSpPr/>
          <p:nvPr/>
        </p:nvGrpSpPr>
        <p:grpSpPr>
          <a:xfrm>
            <a:off x="1065770" y="3702186"/>
            <a:ext cx="115438" cy="538608"/>
            <a:chOff x="951362" y="3695036"/>
            <a:chExt cx="115438" cy="538608"/>
          </a:xfrm>
        </p:grpSpPr>
        <p:sp>
          <p:nvSpPr>
            <p:cNvPr id="35" name="Rectangle 34"/>
            <p:cNvSpPr/>
            <p:nvPr/>
          </p:nvSpPr>
          <p:spPr>
            <a:xfrm>
              <a:off x="951363" y="3695036"/>
              <a:ext cx="113089" cy="88984"/>
            </a:xfrm>
            <a:prstGeom prst="rect">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sp>
          <p:nvSpPr>
            <p:cNvPr id="36" name="Rectangle 35"/>
            <p:cNvSpPr/>
            <p:nvPr/>
          </p:nvSpPr>
          <p:spPr>
            <a:xfrm>
              <a:off x="953711" y="4002497"/>
              <a:ext cx="113089" cy="88984"/>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sp>
          <p:nvSpPr>
            <p:cNvPr id="37" name="Rectangle 36"/>
            <p:cNvSpPr/>
            <p:nvPr/>
          </p:nvSpPr>
          <p:spPr>
            <a:xfrm>
              <a:off x="953711" y="3856888"/>
              <a:ext cx="113089" cy="88984"/>
            </a:xfrm>
            <a:prstGeom prst="rect">
              <a:avLst/>
            </a:prstGeom>
            <a:solidFill>
              <a:srgbClr val="FF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sp>
          <p:nvSpPr>
            <p:cNvPr id="38" name="Rectangle 37"/>
            <p:cNvSpPr/>
            <p:nvPr/>
          </p:nvSpPr>
          <p:spPr>
            <a:xfrm>
              <a:off x="951362" y="4144660"/>
              <a:ext cx="113089" cy="88984"/>
            </a:xfrm>
            <a:prstGeom prst="rect">
              <a:avLst/>
            </a:prstGeom>
            <a:solidFill>
              <a:schemeClr val="tx2">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B050"/>
                  </a:solidFill>
                </a:ln>
              </a:endParaRPr>
            </a:p>
          </p:txBody>
        </p:sp>
      </p:grpSp>
      <p:pic>
        <p:nvPicPr>
          <p:cNvPr id="28" name="Picture 27"/>
          <p:cNvPicPr>
            <a:picLocks noChangeAspect="1"/>
          </p:cNvPicPr>
          <p:nvPr/>
        </p:nvPicPr>
        <p:blipFill>
          <a:blip r:embed="rId3"/>
          <a:stretch>
            <a:fillRect/>
          </a:stretch>
        </p:blipFill>
        <p:spPr>
          <a:xfrm>
            <a:off x="8398621" y="6263796"/>
            <a:ext cx="557784" cy="441960"/>
          </a:xfrm>
          <a:prstGeom prst="rect">
            <a:avLst/>
          </a:prstGeom>
        </p:spPr>
      </p:pic>
      <p:sp>
        <p:nvSpPr>
          <p:cNvPr id="29" name="Title 3"/>
          <p:cNvSpPr txBox="1">
            <a:spLocks/>
          </p:cNvSpPr>
          <p:nvPr/>
        </p:nvSpPr>
        <p:spPr>
          <a:xfrm>
            <a:off x="73013" y="175130"/>
            <a:ext cx="8635168" cy="58702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7F7F7F"/>
                </a:solidFill>
                <a:latin typeface="Helvetica Neue Medium"/>
                <a:cs typeface="Helvetica Neue Medium"/>
              </a:rPr>
              <a:t>Management </a:t>
            </a:r>
            <a:r>
              <a:rPr lang="en-US" sz="2800" dirty="0" smtClean="0">
                <a:solidFill>
                  <a:srgbClr val="7F7F7F"/>
                </a:solidFill>
                <a:latin typeface="Helvetica Neue Medium"/>
                <a:cs typeface="Helvetica Neue Medium"/>
              </a:rPr>
              <a:t>Delivery: AtTask Structure Overview</a:t>
            </a:r>
            <a:endParaRPr lang="en-US" sz="2800" dirty="0">
              <a:solidFill>
                <a:srgbClr val="7F7F7F"/>
              </a:solidFill>
              <a:latin typeface="Helvetica Neue Medium"/>
              <a:cs typeface="Helvetica Neue Medium"/>
            </a:endParaRPr>
          </a:p>
        </p:txBody>
      </p:sp>
      <p:grpSp>
        <p:nvGrpSpPr>
          <p:cNvPr id="5" name="Group 4"/>
          <p:cNvGrpSpPr/>
          <p:nvPr/>
        </p:nvGrpSpPr>
        <p:grpSpPr>
          <a:xfrm>
            <a:off x="1002963" y="1103542"/>
            <a:ext cx="6775268" cy="2078390"/>
            <a:chOff x="867538" y="1111792"/>
            <a:chExt cx="6775268" cy="2078390"/>
          </a:xfrm>
        </p:grpSpPr>
        <p:sp>
          <p:nvSpPr>
            <p:cNvPr id="32" name="TextBox 31"/>
            <p:cNvSpPr txBox="1"/>
            <p:nvPr/>
          </p:nvSpPr>
          <p:spPr>
            <a:xfrm>
              <a:off x="6258018" y="1215464"/>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PROGRAMS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grpSp>
          <p:nvGrpSpPr>
            <p:cNvPr id="4" name="Group 3"/>
            <p:cNvGrpSpPr/>
            <p:nvPr/>
          </p:nvGrpSpPr>
          <p:grpSpPr>
            <a:xfrm>
              <a:off x="867538" y="1111792"/>
              <a:ext cx="6775268" cy="2078390"/>
              <a:chOff x="867538" y="1111792"/>
              <a:chExt cx="6775268" cy="2078390"/>
            </a:xfrm>
          </p:grpSpPr>
          <p:grpSp>
            <p:nvGrpSpPr>
              <p:cNvPr id="2" name="Group 1"/>
              <p:cNvGrpSpPr/>
              <p:nvPr/>
            </p:nvGrpSpPr>
            <p:grpSpPr>
              <a:xfrm>
                <a:off x="867538" y="1119861"/>
                <a:ext cx="1746485" cy="2070140"/>
                <a:chOff x="1309387" y="1135817"/>
                <a:chExt cx="1746485" cy="2070140"/>
              </a:xfrm>
            </p:grpSpPr>
            <p:sp>
              <p:nvSpPr>
                <p:cNvPr id="71" name="TextBox 70"/>
                <p:cNvSpPr txBox="1"/>
                <p:nvPr/>
              </p:nvSpPr>
              <p:spPr>
                <a:xfrm>
                  <a:off x="1418953" y="1239489"/>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OBJECTIVES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sp>
              <p:nvSpPr>
                <p:cNvPr id="72" name="Frame 71"/>
                <p:cNvSpPr/>
                <p:nvPr/>
              </p:nvSpPr>
              <p:spPr>
                <a:xfrm>
                  <a:off x="1309387" y="1135817"/>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6" name="Straight Connector 75"/>
                <p:cNvCxnSpPr/>
                <p:nvPr/>
              </p:nvCxnSpPr>
              <p:spPr>
                <a:xfrm flipH="1" flipV="1">
                  <a:off x="2824525" y="2171068"/>
                  <a:ext cx="231347" cy="3561"/>
                </a:xfrm>
                <a:prstGeom prst="line">
                  <a:avLst/>
                </a:prstGeom>
                <a:ln w="28575" cmpd="sng">
                  <a:solidFill>
                    <a:srgbClr val="7F7F7F"/>
                  </a:solidFill>
                  <a:headEnd type="triangle"/>
                  <a:tailEnd type="none"/>
                </a:ln>
              </p:spPr>
              <p:style>
                <a:lnRef idx="2">
                  <a:schemeClr val="accent1"/>
                </a:lnRef>
                <a:fillRef idx="0">
                  <a:schemeClr val="accent1"/>
                </a:fillRef>
                <a:effectRef idx="1">
                  <a:schemeClr val="accent1"/>
                </a:effectRef>
                <a:fontRef idx="minor">
                  <a:schemeClr val="tx1"/>
                </a:fontRef>
              </p:style>
            </p:cxnSp>
          </p:grpSp>
          <p:sp>
            <p:nvSpPr>
              <p:cNvPr id="33" name="Frame 32"/>
              <p:cNvSpPr/>
              <p:nvPr/>
            </p:nvSpPr>
            <p:spPr>
              <a:xfrm>
                <a:off x="6148452" y="1111792"/>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9" name="Group 38"/>
              <p:cNvGrpSpPr/>
              <p:nvPr/>
            </p:nvGrpSpPr>
            <p:grpSpPr>
              <a:xfrm>
                <a:off x="4401967" y="1115715"/>
                <a:ext cx="1746485" cy="2070140"/>
                <a:chOff x="1309387" y="1135817"/>
                <a:chExt cx="1746485" cy="2070140"/>
              </a:xfrm>
            </p:grpSpPr>
            <p:sp>
              <p:nvSpPr>
                <p:cNvPr id="40" name="TextBox 39"/>
                <p:cNvSpPr txBox="1"/>
                <p:nvPr/>
              </p:nvSpPr>
              <p:spPr>
                <a:xfrm>
                  <a:off x="1418953" y="1239489"/>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PORTFOLIOS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sp>
              <p:nvSpPr>
                <p:cNvPr id="41" name="Frame 40"/>
                <p:cNvSpPr/>
                <p:nvPr/>
              </p:nvSpPr>
              <p:spPr>
                <a:xfrm>
                  <a:off x="1309387" y="1135817"/>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2" name="Straight Connector 41"/>
                <p:cNvCxnSpPr/>
                <p:nvPr/>
              </p:nvCxnSpPr>
              <p:spPr>
                <a:xfrm flipH="1" flipV="1">
                  <a:off x="2824525" y="2171068"/>
                  <a:ext cx="231347" cy="3561"/>
                </a:xfrm>
                <a:prstGeom prst="line">
                  <a:avLst/>
                </a:prstGeom>
                <a:ln w="28575" cmpd="sng">
                  <a:solidFill>
                    <a:srgbClr val="7F7F7F"/>
                  </a:solidFill>
                  <a:headEnd type="triangle"/>
                  <a:tailEnd type="none"/>
                </a:ln>
              </p:spPr>
              <p:style>
                <a:lnRef idx="2">
                  <a:schemeClr val="accent1"/>
                </a:lnRef>
                <a:fillRef idx="0">
                  <a:schemeClr val="accent1"/>
                </a:fillRef>
                <a:effectRef idx="1">
                  <a:schemeClr val="accent1"/>
                </a:effectRef>
                <a:fontRef idx="minor">
                  <a:schemeClr val="tx1"/>
                </a:fontRef>
              </p:style>
            </p:cxnSp>
          </p:grpSp>
          <p:grpSp>
            <p:nvGrpSpPr>
              <p:cNvPr id="43" name="Group 42"/>
              <p:cNvGrpSpPr/>
              <p:nvPr/>
            </p:nvGrpSpPr>
            <p:grpSpPr>
              <a:xfrm>
                <a:off x="2637348" y="1120042"/>
                <a:ext cx="1746485" cy="2070140"/>
                <a:chOff x="1309387" y="1135817"/>
                <a:chExt cx="1746485" cy="2070140"/>
              </a:xfrm>
            </p:grpSpPr>
            <p:sp>
              <p:nvSpPr>
                <p:cNvPr id="44" name="TextBox 43"/>
                <p:cNvSpPr txBox="1"/>
                <p:nvPr/>
              </p:nvSpPr>
              <p:spPr>
                <a:xfrm>
                  <a:off x="1418953" y="1239489"/>
                  <a:ext cx="1269115" cy="1846659"/>
                </a:xfrm>
                <a:prstGeom prst="rect">
                  <a:avLst/>
                </a:prstGeom>
                <a:solidFill>
                  <a:schemeClr val="bg2">
                    <a:lumMod val="90000"/>
                  </a:schemeClr>
                </a:solidFill>
              </p:spPr>
              <p:txBody>
                <a:bodyPr wrap="square" rtlCol="0">
                  <a:spAutoFit/>
                </a:bodyPr>
                <a:lstStyle/>
                <a:p>
                  <a:pPr algn="ctr"/>
                  <a:endParaRPr lang="en-US" b="1" dirty="0" smtClean="0">
                    <a:solidFill>
                      <a:srgbClr val="EEECE1">
                        <a:lumMod val="25000"/>
                      </a:srgbClr>
                    </a:solidFill>
                    <a:cs typeface="Futura Condensed"/>
                  </a:endParaRPr>
                </a:p>
                <a:p>
                  <a:pPr algn="ctr"/>
                  <a:r>
                    <a:rPr lang="en-US" sz="1400" b="1" dirty="0">
                      <a:solidFill>
                        <a:srgbClr val="EEECE1">
                          <a:lumMod val="25000"/>
                        </a:srgbClr>
                      </a:solidFill>
                      <a:cs typeface="Futura Condensed"/>
                    </a:rPr>
                    <a:t>GOALS</a:t>
                  </a:r>
                </a:p>
                <a:p>
                  <a:pPr algn="ctr"/>
                  <a:endParaRPr lang="en-US" sz="1600" i="1" dirty="0" smtClean="0">
                    <a:solidFill>
                      <a:srgbClr val="800000"/>
                    </a:solidFill>
                    <a:latin typeface="Futura Condensed"/>
                    <a:cs typeface="Futura Condensed"/>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a:p>
                  <a:pPr algn="ctr"/>
                  <a:endParaRPr lang="en-US" sz="1100" dirty="0" smtClean="0">
                    <a:solidFill>
                      <a:schemeClr val="bg2">
                        <a:lumMod val="25000"/>
                      </a:schemeClr>
                    </a:solidFill>
                  </a:endParaRPr>
                </a:p>
                <a:p>
                  <a:pPr algn="ctr"/>
                  <a:endParaRPr lang="en-US" sz="1100" dirty="0">
                    <a:solidFill>
                      <a:schemeClr val="bg2">
                        <a:lumMod val="25000"/>
                      </a:schemeClr>
                    </a:solidFill>
                  </a:endParaRPr>
                </a:p>
              </p:txBody>
            </p:sp>
            <p:sp>
              <p:nvSpPr>
                <p:cNvPr id="45" name="Frame 44"/>
                <p:cNvSpPr/>
                <p:nvPr/>
              </p:nvSpPr>
              <p:spPr>
                <a:xfrm>
                  <a:off x="1309387" y="1135817"/>
                  <a:ext cx="1494354" cy="207014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6" name="Straight Connector 45"/>
                <p:cNvCxnSpPr/>
                <p:nvPr/>
              </p:nvCxnSpPr>
              <p:spPr>
                <a:xfrm flipH="1" flipV="1">
                  <a:off x="2824525" y="2171068"/>
                  <a:ext cx="231347" cy="3561"/>
                </a:xfrm>
                <a:prstGeom prst="line">
                  <a:avLst/>
                </a:prstGeom>
                <a:ln w="28575" cmpd="sng">
                  <a:solidFill>
                    <a:srgbClr val="7F7F7F"/>
                  </a:solidFill>
                  <a:headEnd type="triangle"/>
                  <a:tailEnd type="none"/>
                </a:ln>
              </p:spPr>
              <p:style>
                <a:lnRef idx="2">
                  <a:schemeClr val="accent1"/>
                </a:lnRef>
                <a:fillRef idx="0">
                  <a:schemeClr val="accent1"/>
                </a:fillRef>
                <a:effectRef idx="1">
                  <a:schemeClr val="accent1"/>
                </a:effectRef>
                <a:fontRef idx="minor">
                  <a:schemeClr val="tx1"/>
                </a:fontRef>
              </p:style>
            </p:cxnSp>
          </p:grpSp>
        </p:grpSp>
      </p:grpSp>
      <p:sp>
        <p:nvSpPr>
          <p:cNvPr id="47" name="Rectangle 46"/>
          <p:cNvSpPr/>
          <p:nvPr/>
        </p:nvSpPr>
        <p:spPr>
          <a:xfrm>
            <a:off x="1187624" y="1993127"/>
            <a:ext cx="1187691" cy="800219"/>
          </a:xfrm>
          <a:prstGeom prst="rect">
            <a:avLst/>
          </a:prstGeom>
        </p:spPr>
        <p:txBody>
          <a:bodyPr wrap="square">
            <a:spAutoFit/>
          </a:bodyPr>
          <a:lstStyle/>
          <a:p>
            <a:pPr>
              <a:lnSpc>
                <a:spcPct val="115000"/>
              </a:lnSpc>
            </a:pPr>
            <a:r>
              <a:rPr lang="en-US" sz="1000" dirty="0"/>
              <a:t>Core foundational strategies upon which measurable targets are based </a:t>
            </a:r>
            <a:endParaRPr lang="en-US" sz="1000" dirty="0">
              <a:ea typeface="Calibri"/>
              <a:cs typeface="Times New Roman"/>
            </a:endParaRPr>
          </a:p>
        </p:txBody>
      </p:sp>
      <p:sp>
        <p:nvSpPr>
          <p:cNvPr id="48" name="Rectangle 47"/>
          <p:cNvSpPr/>
          <p:nvPr/>
        </p:nvSpPr>
        <p:spPr>
          <a:xfrm>
            <a:off x="2970292" y="1993126"/>
            <a:ext cx="1184204" cy="800219"/>
          </a:xfrm>
          <a:prstGeom prst="rect">
            <a:avLst/>
          </a:prstGeom>
        </p:spPr>
        <p:txBody>
          <a:bodyPr wrap="square">
            <a:spAutoFit/>
          </a:bodyPr>
          <a:lstStyle/>
          <a:p>
            <a:pPr>
              <a:lnSpc>
                <a:spcPct val="115000"/>
              </a:lnSpc>
            </a:pPr>
            <a:r>
              <a:rPr lang="en-US" sz="1000" dirty="0"/>
              <a:t>Desired achievable outcome to meet an organization-wide objective</a:t>
            </a:r>
            <a:endParaRPr lang="en-US" sz="1000" dirty="0">
              <a:ea typeface="Calibri"/>
              <a:cs typeface="Times New Roman"/>
            </a:endParaRPr>
          </a:p>
        </p:txBody>
      </p:sp>
      <p:sp>
        <p:nvSpPr>
          <p:cNvPr id="49" name="Rectangle 48"/>
          <p:cNvSpPr/>
          <p:nvPr/>
        </p:nvSpPr>
        <p:spPr>
          <a:xfrm>
            <a:off x="4700279" y="1993126"/>
            <a:ext cx="1215793" cy="861774"/>
          </a:xfrm>
          <a:prstGeom prst="rect">
            <a:avLst/>
          </a:prstGeom>
        </p:spPr>
        <p:txBody>
          <a:bodyPr wrap="square">
            <a:spAutoFit/>
          </a:bodyPr>
          <a:lstStyle/>
          <a:p>
            <a:r>
              <a:rPr lang="en-US" sz="1000" dirty="0"/>
              <a:t>Cross-functional work undertaken in support </a:t>
            </a:r>
            <a:r>
              <a:rPr lang="en-US" sz="1000" dirty="0" smtClean="0"/>
              <a:t>of </a:t>
            </a:r>
            <a:r>
              <a:rPr lang="en-US" sz="1000" dirty="0"/>
              <a:t>goals </a:t>
            </a:r>
            <a:r>
              <a:rPr lang="en-US" sz="1000" dirty="0" smtClean="0"/>
              <a:t>to </a:t>
            </a:r>
            <a:r>
              <a:rPr lang="en-US" sz="1000" dirty="0"/>
              <a:t>fulfill </a:t>
            </a:r>
            <a:r>
              <a:rPr lang="en-US" sz="1000" dirty="0" smtClean="0"/>
              <a:t>core deliver-</a:t>
            </a:r>
            <a:r>
              <a:rPr lang="en-US" sz="1000" dirty="0" err="1" smtClean="0"/>
              <a:t>ables</a:t>
            </a:r>
            <a:r>
              <a:rPr lang="en-US" sz="1000" dirty="0" smtClean="0"/>
              <a:t> and </a:t>
            </a:r>
            <a:r>
              <a:rPr lang="en-US" sz="1000" dirty="0"/>
              <a:t>services</a:t>
            </a:r>
          </a:p>
        </p:txBody>
      </p:sp>
      <p:sp>
        <p:nvSpPr>
          <p:cNvPr id="50" name="Rectangle 49"/>
          <p:cNvSpPr/>
          <p:nvPr/>
        </p:nvSpPr>
        <p:spPr>
          <a:xfrm>
            <a:off x="6478354" y="1993126"/>
            <a:ext cx="1184204" cy="1015663"/>
          </a:xfrm>
          <a:prstGeom prst="rect">
            <a:avLst/>
          </a:prstGeom>
        </p:spPr>
        <p:txBody>
          <a:bodyPr wrap="square">
            <a:spAutoFit/>
          </a:bodyPr>
          <a:lstStyle/>
          <a:p>
            <a:r>
              <a:rPr lang="en-US" sz="1000" dirty="0" smtClean="0"/>
              <a:t>Group </a:t>
            </a:r>
            <a:r>
              <a:rPr lang="en-US" sz="1000" dirty="0"/>
              <a:t>of </a:t>
            </a:r>
            <a:r>
              <a:rPr lang="en-US" sz="1000" dirty="0" smtClean="0"/>
              <a:t>inter-dependent </a:t>
            </a:r>
            <a:r>
              <a:rPr lang="en-US" sz="1000" dirty="0"/>
              <a:t>projects</a:t>
            </a:r>
            <a:r>
              <a:rPr lang="en-US" sz="1000" dirty="0" smtClean="0"/>
              <a:t>/ activities </a:t>
            </a:r>
            <a:r>
              <a:rPr lang="en-US" sz="1000" dirty="0"/>
              <a:t>managed in a </a:t>
            </a:r>
            <a:r>
              <a:rPr lang="en-US" sz="1000" dirty="0" smtClean="0"/>
              <a:t>coordinated </a:t>
            </a:r>
            <a:r>
              <a:rPr lang="en-US" sz="1000" dirty="0"/>
              <a:t>way to obtain </a:t>
            </a:r>
            <a:r>
              <a:rPr lang="en-US" sz="1000" dirty="0" smtClean="0"/>
              <a:t>benefits</a:t>
            </a:r>
            <a:endParaRPr lang="en-US" sz="1000" dirty="0"/>
          </a:p>
        </p:txBody>
      </p:sp>
    </p:spTree>
    <p:extLst>
      <p:ext uri="{BB962C8B-B14F-4D97-AF65-F5344CB8AC3E}">
        <p14:creationId xmlns:p14="http://schemas.microsoft.com/office/powerpoint/2010/main" val="11929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7626"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smtClean="0"/>
              <a:t>(</a:t>
            </a:r>
            <a:r>
              <a:rPr lang="en-US" sz="1200" dirty="0"/>
              <a:t>In thousands)</a:t>
            </a:r>
          </a:p>
        </p:txBody>
      </p:sp>
      <p:sp>
        <p:nvSpPr>
          <p:cNvPr id="6" name="Title 3"/>
          <p:cNvSpPr txBox="1">
            <a:spLocks/>
          </p:cNvSpPr>
          <p:nvPr/>
        </p:nvSpPr>
        <p:spPr>
          <a:xfrm>
            <a:off x="355663" y="4869160"/>
            <a:ext cx="8635168" cy="587027"/>
          </a:xfrm>
          <a:prstGeom prst="rect">
            <a:avLst/>
          </a:prstGeom>
        </p:spPr>
        <p:txBody>
          <a:bodyPr vert="horz"/>
          <a:lstStyle>
            <a:lvl1pPr algn="l" defTabSz="457200" rtl="0" eaLnBrk="1" latinLnBrk="0" hangingPunct="1">
              <a:lnSpc>
                <a:spcPct val="80000"/>
              </a:lnSpc>
              <a:spcBef>
                <a:spcPct val="0"/>
              </a:spcBef>
              <a:buNone/>
              <a:defRPr sz="2800" b="0" i="0" kern="1200">
                <a:solidFill>
                  <a:srgbClr val="7F7F7F"/>
                </a:solidFill>
                <a:latin typeface="Helvetica Neue Medium"/>
                <a:ea typeface="+mj-ea"/>
                <a:cs typeface="Helvetica Neue Medium"/>
              </a:defRPr>
            </a:lvl1pPr>
          </a:lstStyle>
          <a:p>
            <a:endParaRPr lang="en-US" sz="1000" dirty="0">
              <a:solidFill>
                <a:schemeClr val="tx1"/>
              </a:solidFill>
            </a:endParaRPr>
          </a:p>
        </p:txBody>
      </p:sp>
      <p:pic>
        <p:nvPicPr>
          <p:cNvPr id="1536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539552" y="1014928"/>
            <a:ext cx="8163588" cy="428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525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2291"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29320" y="1124744"/>
            <a:ext cx="862486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ular Callout 10"/>
          <p:cNvSpPr/>
          <p:nvPr/>
        </p:nvSpPr>
        <p:spPr>
          <a:xfrm>
            <a:off x="4499992" y="2060848"/>
            <a:ext cx="1584176" cy="504055"/>
          </a:xfrm>
          <a:prstGeom prst="wedgeRectCallout">
            <a:avLst>
              <a:gd name="adj1" fmla="val -132126"/>
              <a:gd name="adj2" fmla="val 88344"/>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How does this differ from IG Ecosystem below?</a:t>
            </a:r>
            <a:endParaRPr lang="en-US" sz="1100" dirty="0">
              <a:solidFill>
                <a:srgbClr val="0000FF"/>
              </a:solidFill>
            </a:endParaRPr>
          </a:p>
        </p:txBody>
      </p:sp>
      <p:sp>
        <p:nvSpPr>
          <p:cNvPr id="12" name="Rectangular Callout 11"/>
          <p:cNvSpPr/>
          <p:nvPr/>
        </p:nvSpPr>
        <p:spPr>
          <a:xfrm>
            <a:off x="6516216" y="2784559"/>
            <a:ext cx="1224136" cy="648072"/>
          </a:xfrm>
          <a:prstGeom prst="wedgeRectCallout">
            <a:avLst>
              <a:gd name="adj1" fmla="val 116720"/>
              <a:gd name="adj2" fmla="val -41695"/>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What does $28k buy?  Does it move the needle?</a:t>
            </a:r>
            <a:endParaRPr lang="en-US" sz="1100" dirty="0">
              <a:solidFill>
                <a:srgbClr val="0000FF"/>
              </a:solidFill>
            </a:endParaRPr>
          </a:p>
        </p:txBody>
      </p:sp>
    </p:spTree>
    <p:extLst>
      <p:ext uri="{BB962C8B-B14F-4D97-AF65-F5344CB8AC3E}">
        <p14:creationId xmlns:p14="http://schemas.microsoft.com/office/powerpoint/2010/main" val="368219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42910" y="908720"/>
            <a:ext cx="4229090" cy="5677669"/>
          </a:xfrm>
        </p:spPr>
        <p:txBody>
          <a:bodyPr/>
          <a:lstStyle/>
          <a:p>
            <a:pPr lvl="1">
              <a:buClr>
                <a:schemeClr val="bg1">
                  <a:lumMod val="50000"/>
                </a:schemeClr>
              </a:buClr>
            </a:pPr>
            <a:r>
              <a:rPr lang="en-US" sz="2000" dirty="0" smtClean="0">
                <a:solidFill>
                  <a:srgbClr val="7F7F7F"/>
                </a:solidFill>
              </a:rPr>
              <a:t>This </a:t>
            </a:r>
            <a:r>
              <a:rPr lang="en-US" sz="2000" dirty="0">
                <a:solidFill>
                  <a:srgbClr val="7F7F7F"/>
                </a:solidFill>
              </a:rPr>
              <a:t>FY14 </a:t>
            </a:r>
            <a:r>
              <a:rPr lang="en-US" sz="2000" dirty="0" smtClean="0">
                <a:solidFill>
                  <a:srgbClr val="7F7F7F"/>
                </a:solidFill>
              </a:rPr>
              <a:t>Draft </a:t>
            </a:r>
            <a:r>
              <a:rPr lang="en-US" sz="2000" dirty="0">
                <a:solidFill>
                  <a:srgbClr val="7F7F7F"/>
                </a:solidFill>
              </a:rPr>
              <a:t>Operating Plan and Budget sets forth the proposed focus of efforts and organizational commitments for the next fiscal year. </a:t>
            </a:r>
            <a:r>
              <a:rPr lang="en-US" sz="2000" dirty="0" smtClean="0">
                <a:solidFill>
                  <a:srgbClr val="7F7F7F"/>
                </a:solidFill>
              </a:rPr>
              <a:t> </a:t>
            </a:r>
          </a:p>
          <a:p>
            <a:pPr lvl="1">
              <a:buClr>
                <a:schemeClr val="bg1">
                  <a:lumMod val="50000"/>
                </a:schemeClr>
              </a:buClr>
            </a:pPr>
            <a:endParaRPr lang="en-US" sz="2000" dirty="0">
              <a:solidFill>
                <a:srgbClr val="7F7F7F"/>
              </a:solidFill>
            </a:endParaRPr>
          </a:p>
          <a:p>
            <a:pPr lvl="1">
              <a:buClr>
                <a:schemeClr val="bg1">
                  <a:lumMod val="50000"/>
                </a:schemeClr>
              </a:buClr>
            </a:pPr>
            <a:r>
              <a:rPr lang="en-US" sz="2000" dirty="0" smtClean="0">
                <a:solidFill>
                  <a:srgbClr val="7F7F7F"/>
                </a:solidFill>
              </a:rPr>
              <a:t>This </a:t>
            </a:r>
            <a:r>
              <a:rPr lang="en-US" sz="2000" dirty="0">
                <a:solidFill>
                  <a:srgbClr val="7F7F7F"/>
                </a:solidFill>
              </a:rPr>
              <a:t>proposal will be modified as a result of feedback from the community and ICANN’s Board, and will be considered for adoption in June </a:t>
            </a:r>
            <a:r>
              <a:rPr lang="en-US" sz="2000" dirty="0" smtClean="0">
                <a:solidFill>
                  <a:srgbClr val="7F7F7F"/>
                </a:solidFill>
              </a:rPr>
              <a:t>2013.</a:t>
            </a:r>
            <a:endParaRPr lang="en-US" sz="2000" dirty="0">
              <a:solidFill>
                <a:srgbClr val="FF0000"/>
              </a:solidFill>
            </a:endParaRPr>
          </a:p>
          <a:p>
            <a:pPr>
              <a:buClr>
                <a:schemeClr val="bg1">
                  <a:lumMod val="50000"/>
                </a:schemeClr>
              </a:buClr>
            </a:pPr>
            <a:endParaRPr lang="en-US" sz="1000" dirty="0" smtClean="0">
              <a:solidFill>
                <a:srgbClr val="7F7F7F"/>
              </a:solidFill>
            </a:endParaRPr>
          </a:p>
        </p:txBody>
      </p:sp>
      <p:sp>
        <p:nvSpPr>
          <p:cNvPr id="4" name="Title 3"/>
          <p:cNvSpPr>
            <a:spLocks noGrp="1"/>
          </p:cNvSpPr>
          <p:nvPr>
            <p:ph type="title"/>
          </p:nvPr>
        </p:nvSpPr>
        <p:spPr>
          <a:xfrm>
            <a:off x="329320" y="116632"/>
            <a:ext cx="8635168" cy="587027"/>
          </a:xfrm>
        </p:spPr>
        <p:txBody>
          <a:bodyPr/>
          <a:lstStyle/>
          <a:p>
            <a:r>
              <a:rPr lang="en-US" dirty="0" smtClean="0"/>
              <a:t>Overview</a:t>
            </a:r>
            <a:endParaRPr lang="en-US" dirty="0"/>
          </a:p>
        </p:txBody>
      </p:sp>
      <p:pic>
        <p:nvPicPr>
          <p:cNvPr id="5" name="Picture 4" descr="17826004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908720"/>
            <a:ext cx="3340147" cy="5013176"/>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329320" y="2826227"/>
            <a:ext cx="3954647" cy="1682893"/>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8" name="Rectangular Callout 7"/>
          <p:cNvSpPr/>
          <p:nvPr/>
        </p:nvSpPr>
        <p:spPr>
          <a:xfrm>
            <a:off x="546741" y="5373216"/>
            <a:ext cx="3707904" cy="792088"/>
          </a:xfrm>
          <a:prstGeom prst="wedgeRectCallout">
            <a:avLst>
              <a:gd name="adj1" fmla="val 21439"/>
              <a:gd name="adj2" fmla="val -202283"/>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FF"/>
                </a:solidFill>
              </a:rPr>
              <a:t>Really?  How much room for change </a:t>
            </a:r>
            <a:r>
              <a:rPr lang="en-US" sz="1100" b="1" u="sng" dirty="0">
                <a:solidFill>
                  <a:srgbClr val="0000FF"/>
                </a:solidFill>
              </a:rPr>
              <a:t>is</a:t>
            </a:r>
            <a:r>
              <a:rPr lang="en-US" sz="1100" dirty="0">
                <a:solidFill>
                  <a:srgbClr val="0000FF"/>
                </a:solidFill>
              </a:rPr>
              <a:t> there </a:t>
            </a:r>
            <a:r>
              <a:rPr lang="en-US" sz="1100" dirty="0" smtClean="0">
                <a:solidFill>
                  <a:srgbClr val="0000FF"/>
                </a:solidFill>
              </a:rPr>
              <a:t>in this </a:t>
            </a:r>
            <a:r>
              <a:rPr lang="en-US" sz="1100" dirty="0">
                <a:solidFill>
                  <a:srgbClr val="0000FF"/>
                </a:solidFill>
              </a:rPr>
              <a:t>budget?  </a:t>
            </a:r>
            <a:r>
              <a:rPr lang="en-US" sz="1100" dirty="0" smtClean="0">
                <a:solidFill>
                  <a:srgbClr val="0000FF"/>
                </a:solidFill>
              </a:rPr>
              <a:t>It would be helpful to know the discretionary/flexible parts of the budget.</a:t>
            </a:r>
            <a:endParaRPr lang="en-US" sz="1100" dirty="0">
              <a:solidFill>
                <a:srgbClr val="0000FF"/>
              </a:solidFill>
            </a:endParaRPr>
          </a:p>
        </p:txBody>
      </p:sp>
    </p:spTree>
    <p:extLst>
      <p:ext uri="{BB962C8B-B14F-4D97-AF65-F5344CB8AC3E}">
        <p14:creationId xmlns:p14="http://schemas.microsoft.com/office/powerpoint/2010/main" val="3448605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2112"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331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683568" y="980728"/>
            <a:ext cx="7632848" cy="555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ular Callout 15"/>
          <p:cNvSpPr/>
          <p:nvPr/>
        </p:nvSpPr>
        <p:spPr>
          <a:xfrm>
            <a:off x="6084168" y="5949280"/>
            <a:ext cx="1224136" cy="648072"/>
          </a:xfrm>
          <a:prstGeom prst="wedgeRectCallout">
            <a:avLst>
              <a:gd name="adj1" fmla="val 116720"/>
              <a:gd name="adj2" fmla="val -41695"/>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What does $3k buy?  Does it move the needle?</a:t>
            </a:r>
            <a:endParaRPr lang="en-US" sz="1100" dirty="0">
              <a:solidFill>
                <a:srgbClr val="0000FF"/>
              </a:solidFill>
            </a:endParaRPr>
          </a:p>
        </p:txBody>
      </p:sp>
      <p:sp>
        <p:nvSpPr>
          <p:cNvPr id="18" name="Rectangular Callout 17"/>
          <p:cNvSpPr/>
          <p:nvPr/>
        </p:nvSpPr>
        <p:spPr>
          <a:xfrm>
            <a:off x="4283968" y="3861048"/>
            <a:ext cx="1728192" cy="1008112"/>
          </a:xfrm>
          <a:prstGeom prst="wedgeRectCallout">
            <a:avLst>
              <a:gd name="adj1" fmla="val -150650"/>
              <a:gd name="adj2" fmla="val 80444"/>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What’s in “services” vs. “operations”?  Is “services” the bucket for supporting the new trade organization?</a:t>
            </a:r>
            <a:endParaRPr lang="en-US" sz="1100" dirty="0">
              <a:solidFill>
                <a:srgbClr val="0000FF"/>
              </a:solidFill>
            </a:endParaRPr>
          </a:p>
        </p:txBody>
      </p:sp>
      <p:sp>
        <p:nvSpPr>
          <p:cNvPr id="19" name="Rectangular Callout 18"/>
          <p:cNvSpPr/>
          <p:nvPr/>
        </p:nvSpPr>
        <p:spPr>
          <a:xfrm>
            <a:off x="6012160" y="2564904"/>
            <a:ext cx="1224136" cy="648072"/>
          </a:xfrm>
          <a:prstGeom prst="wedgeRectCallout">
            <a:avLst>
              <a:gd name="adj1" fmla="val 116720"/>
              <a:gd name="adj2" fmla="val -41695"/>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What does $9k buy?  Does it move the needle?</a:t>
            </a:r>
            <a:endParaRPr lang="en-US" sz="1100" dirty="0">
              <a:solidFill>
                <a:srgbClr val="0000FF"/>
              </a:solidFill>
            </a:endParaRPr>
          </a:p>
        </p:txBody>
      </p:sp>
      <p:sp>
        <p:nvSpPr>
          <p:cNvPr id="20" name="Rectangular Callout 19"/>
          <p:cNvSpPr/>
          <p:nvPr/>
        </p:nvSpPr>
        <p:spPr>
          <a:xfrm>
            <a:off x="3563888" y="6131318"/>
            <a:ext cx="2304256" cy="648072"/>
          </a:xfrm>
          <a:prstGeom prst="wedgeRectCallout">
            <a:avLst>
              <a:gd name="adj1" fmla="val -84363"/>
              <a:gd name="adj2" fmla="val -2501"/>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Is this coordinated with the “security, stability and resiliency” bucket on the previous page? </a:t>
            </a:r>
            <a:endParaRPr lang="en-US" sz="1100" dirty="0">
              <a:solidFill>
                <a:srgbClr val="0000FF"/>
              </a:solidFill>
            </a:endParaRPr>
          </a:p>
        </p:txBody>
      </p:sp>
    </p:spTree>
    <p:extLst>
      <p:ext uri="{BB962C8B-B14F-4D97-AF65-F5344CB8AC3E}">
        <p14:creationId xmlns:p14="http://schemas.microsoft.com/office/powerpoint/2010/main" val="368219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4338"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551182" y="1124744"/>
            <a:ext cx="8064896"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956376" y="3212976"/>
            <a:ext cx="781780" cy="504056"/>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7" name="Rectangular Callout 6"/>
          <p:cNvSpPr/>
          <p:nvPr/>
        </p:nvSpPr>
        <p:spPr>
          <a:xfrm>
            <a:off x="4355976" y="3248980"/>
            <a:ext cx="2846221" cy="936104"/>
          </a:xfrm>
          <a:prstGeom prst="wedgeRectCallout">
            <a:avLst>
              <a:gd name="adj1" fmla="val 79806"/>
              <a:gd name="adj2" fmla="val -23477"/>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How much of this is office cost, vs. actually engaging with people?  Does this include a lot of on-ramping for new people once they arrive or do we leave them to fend for themselves?  What’s their path to productive participation?</a:t>
            </a:r>
            <a:endParaRPr lang="en-US" sz="1100" dirty="0">
              <a:solidFill>
                <a:srgbClr val="0000FF"/>
              </a:solidFill>
            </a:endParaRPr>
          </a:p>
        </p:txBody>
      </p:sp>
      <p:sp>
        <p:nvSpPr>
          <p:cNvPr id="8" name="Rectangular Callout 7"/>
          <p:cNvSpPr/>
          <p:nvPr/>
        </p:nvSpPr>
        <p:spPr>
          <a:xfrm>
            <a:off x="6228184" y="4293096"/>
            <a:ext cx="1224136" cy="648072"/>
          </a:xfrm>
          <a:prstGeom prst="wedgeRectCallout">
            <a:avLst>
              <a:gd name="adj1" fmla="val 116720"/>
              <a:gd name="adj2" fmla="val -41695"/>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What does $99k buy?  Does it move the needle?</a:t>
            </a:r>
            <a:endParaRPr lang="en-US" sz="1100" dirty="0">
              <a:solidFill>
                <a:srgbClr val="0000FF"/>
              </a:solidFill>
            </a:endParaRPr>
          </a:p>
        </p:txBody>
      </p:sp>
    </p:spTree>
    <p:extLst>
      <p:ext uri="{BB962C8B-B14F-4D97-AF65-F5344CB8AC3E}">
        <p14:creationId xmlns:p14="http://schemas.microsoft.com/office/powerpoint/2010/main" val="368219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88640"/>
            <a:ext cx="8635168" cy="587027"/>
          </a:xfrm>
        </p:spPr>
        <p:txBody>
          <a:bodyPr/>
          <a:lstStyle/>
          <a:p>
            <a:r>
              <a:rPr lang="da-DK" dirty="0"/>
              <a:t>FY14 Draft </a:t>
            </a:r>
            <a:r>
              <a:rPr lang="en-US" dirty="0"/>
              <a:t>Operating Plan &amp; </a:t>
            </a:r>
            <a:r>
              <a:rPr lang="da-DK" dirty="0" smtClean="0"/>
              <a:t>Budget </a:t>
            </a:r>
            <a:r>
              <a:rPr lang="da-DK" dirty="0"/>
              <a:t>– </a:t>
            </a:r>
            <a:r>
              <a:rPr lang="da-DK" dirty="0" err="1" smtClean="0"/>
              <a:t>AtTask</a:t>
            </a:r>
            <a:r>
              <a:rPr lang="da-DK" dirty="0" smtClean="0"/>
              <a:t/>
            </a:r>
            <a:br>
              <a:rPr lang="da-DK" dirty="0" smtClean="0"/>
            </a:br>
            <a:r>
              <a:rPr lang="en-US" sz="1200" dirty="0"/>
              <a:t>(In thousands)</a:t>
            </a:r>
          </a:p>
        </p:txBody>
      </p:sp>
      <p:pic>
        <p:nvPicPr>
          <p:cNvPr id="15362"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611560" y="1052736"/>
            <a:ext cx="782254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Oval 9"/>
          <p:cNvSpPr/>
          <p:nvPr/>
        </p:nvSpPr>
        <p:spPr>
          <a:xfrm>
            <a:off x="7999921" y="2025125"/>
            <a:ext cx="604527" cy="216024"/>
          </a:xfrm>
          <a:prstGeom prst="ellipse">
            <a:avLst/>
          </a:prstGeom>
          <a:gradFill flip="none" rotWithShape="1">
            <a:gsLst>
              <a:gs pos="0">
                <a:schemeClr val="accent1">
                  <a:tint val="100000"/>
                  <a:shade val="100000"/>
                  <a:satMod val="130000"/>
                  <a:alpha val="38000"/>
                </a:schemeClr>
              </a:gs>
              <a:gs pos="100000">
                <a:schemeClr val="accent1">
                  <a:tint val="50000"/>
                  <a:shade val="100000"/>
                  <a:satMod val="350000"/>
                  <a:alpha val="38000"/>
                </a:schemeClr>
              </a:gs>
            </a:gsLst>
            <a:lin ang="16200000" scaled="0"/>
            <a:tileRect/>
          </a:gra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FF0000"/>
                </a:solidFill>
              </a:ln>
            </a:endParaRPr>
          </a:p>
        </p:txBody>
      </p:sp>
      <p:sp>
        <p:nvSpPr>
          <p:cNvPr id="13" name="Rectangular Callout 12"/>
          <p:cNvSpPr/>
          <p:nvPr/>
        </p:nvSpPr>
        <p:spPr>
          <a:xfrm>
            <a:off x="5940152" y="1473751"/>
            <a:ext cx="1224136" cy="648072"/>
          </a:xfrm>
          <a:prstGeom prst="wedgeRectCallout">
            <a:avLst>
              <a:gd name="adj1" fmla="val 126205"/>
              <a:gd name="adj2" fmla="val 54608"/>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What does $6k buy?  Does it move the needle?</a:t>
            </a:r>
            <a:endParaRPr lang="en-US" sz="1100" dirty="0">
              <a:solidFill>
                <a:srgbClr val="0000FF"/>
              </a:solidFill>
            </a:endParaRPr>
          </a:p>
        </p:txBody>
      </p:sp>
      <p:sp>
        <p:nvSpPr>
          <p:cNvPr id="14" name="Rectangular Callout 13"/>
          <p:cNvSpPr/>
          <p:nvPr/>
        </p:nvSpPr>
        <p:spPr>
          <a:xfrm>
            <a:off x="4139952" y="1268760"/>
            <a:ext cx="1584176" cy="648072"/>
          </a:xfrm>
          <a:prstGeom prst="wedgeRectCallout">
            <a:avLst>
              <a:gd name="adj1" fmla="val -71102"/>
              <a:gd name="adj2" fmla="val 120676"/>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How does this differ from “optimize policy development process” below?</a:t>
            </a:r>
            <a:endParaRPr lang="en-US" sz="1100" dirty="0">
              <a:solidFill>
                <a:srgbClr val="0000FF"/>
              </a:solidFill>
            </a:endParaRPr>
          </a:p>
        </p:txBody>
      </p:sp>
      <p:sp>
        <p:nvSpPr>
          <p:cNvPr id="15" name="Rectangular Callout 14"/>
          <p:cNvSpPr/>
          <p:nvPr/>
        </p:nvSpPr>
        <p:spPr>
          <a:xfrm>
            <a:off x="4283968" y="2492896"/>
            <a:ext cx="2880320" cy="432048"/>
          </a:xfrm>
          <a:prstGeom prst="wedgeRectCallout">
            <a:avLst>
              <a:gd name="adj1" fmla="val -76546"/>
              <a:gd name="adj2" fmla="val 66925"/>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How does this differ from “engage stakeholders globally” on the previous slide?</a:t>
            </a:r>
            <a:endParaRPr lang="en-US" sz="1100" dirty="0">
              <a:solidFill>
                <a:srgbClr val="0000FF"/>
              </a:solidFill>
            </a:endParaRPr>
          </a:p>
        </p:txBody>
      </p:sp>
      <p:sp>
        <p:nvSpPr>
          <p:cNvPr id="16" name="Rectangular Callout 15"/>
          <p:cNvSpPr/>
          <p:nvPr/>
        </p:nvSpPr>
        <p:spPr>
          <a:xfrm>
            <a:off x="4860032" y="3006576"/>
            <a:ext cx="3024336" cy="216024"/>
          </a:xfrm>
          <a:prstGeom prst="wedgeRectCallout">
            <a:avLst>
              <a:gd name="adj1" fmla="val -88051"/>
              <a:gd name="adj2" fmla="val 83723"/>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Can we pilot this first, then deploy it if it works?</a:t>
            </a:r>
            <a:endParaRPr lang="en-US" sz="1100" dirty="0">
              <a:solidFill>
                <a:srgbClr val="0000FF"/>
              </a:solidFill>
            </a:endParaRPr>
          </a:p>
        </p:txBody>
      </p:sp>
      <p:sp>
        <p:nvSpPr>
          <p:cNvPr id="17" name="Rectangular Callout 16"/>
          <p:cNvSpPr/>
          <p:nvPr/>
        </p:nvSpPr>
        <p:spPr>
          <a:xfrm>
            <a:off x="4922599" y="3429000"/>
            <a:ext cx="3077322" cy="817052"/>
          </a:xfrm>
          <a:prstGeom prst="wedgeRectCallout">
            <a:avLst>
              <a:gd name="adj1" fmla="val -82828"/>
              <a:gd name="adj2" fmla="val -38884"/>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How does this differ from “enable cross stakeholder collaboration” below and “engage stakeholders globally” on the previous slide?  Are these initiatives coordinated so that new arrivals have a clear path to effective participation?</a:t>
            </a:r>
            <a:endParaRPr lang="en-US" sz="1100" dirty="0">
              <a:solidFill>
                <a:srgbClr val="0000FF"/>
              </a:solidFill>
            </a:endParaRPr>
          </a:p>
        </p:txBody>
      </p:sp>
    </p:spTree>
    <p:extLst>
      <p:ext uri="{BB962C8B-B14F-4D97-AF65-F5344CB8AC3E}">
        <p14:creationId xmlns:p14="http://schemas.microsoft.com/office/powerpoint/2010/main" val="291525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2348880"/>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a:t>
            </a:r>
            <a:r>
              <a:rPr lang="en-US" sz="4400" dirty="0">
                <a:solidFill>
                  <a:srgbClr val="7F7F7F"/>
                </a:solidFill>
                <a:latin typeface="Helvetica Neue Medium"/>
                <a:ea typeface="+mj-ea"/>
                <a:cs typeface="Helvetica Neue Medium"/>
              </a:rPr>
              <a:t>Operating Plan </a:t>
            </a: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and </a:t>
            </a:r>
            <a:r>
              <a:rPr lang="en-US" sz="4400" dirty="0">
                <a:solidFill>
                  <a:srgbClr val="7F7F7F"/>
                </a:solidFill>
                <a:latin typeface="Helvetica Neue Medium"/>
                <a:ea typeface="+mj-ea"/>
                <a:cs typeface="Helvetica Neue Medium"/>
              </a:rPr>
              <a:t>Budget</a:t>
            </a:r>
            <a:endParaRPr lang="en-US" sz="4400" dirty="0" smtClean="0">
              <a:solidFill>
                <a:srgbClr val="7F7F7F"/>
              </a:solidFill>
              <a:latin typeface="Helvetica Neue Medium"/>
              <a:ea typeface="+mj-ea"/>
              <a:cs typeface="Helvetica Neue Medium"/>
            </a:endParaRPr>
          </a:p>
          <a:p>
            <a:pPr algn="ctr">
              <a:lnSpc>
                <a:spcPct val="80000"/>
              </a:lnSpc>
              <a:spcBef>
                <a:spcPct val="0"/>
              </a:spcBef>
            </a:pP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Community Requests</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1296479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6103" y="116632"/>
            <a:ext cx="8635168" cy="587027"/>
          </a:xfrm>
        </p:spPr>
        <p:txBody>
          <a:bodyPr/>
          <a:lstStyle/>
          <a:p>
            <a:r>
              <a:rPr lang="en-US" dirty="0"/>
              <a:t>FY14 Draft Operating Plan &amp; Budget – Community Support Requests</a:t>
            </a:r>
            <a:br>
              <a:rPr lang="en-US" dirty="0"/>
            </a:br>
            <a:r>
              <a:rPr lang="en-US" sz="1200" dirty="0"/>
              <a:t>(In thousands)</a:t>
            </a:r>
          </a:p>
        </p:txBody>
      </p:sp>
      <p:pic>
        <p:nvPicPr>
          <p:cNvPr id="9219"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203848" y="1884276"/>
            <a:ext cx="5286822"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1" name="Picture 5" descr="C:\Users\taryn.presley\AppData\Local\Microsoft\Windows\Temporary Internet Files\Content.IE5\N81J2LX7\MC90043806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56792"/>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25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en-US" dirty="0"/>
              <a:t>FY14 Draft Operating Plan &amp; Budget – Community Support Requests</a:t>
            </a:r>
          </a:p>
        </p:txBody>
      </p:sp>
      <p:pic>
        <p:nvPicPr>
          <p:cNvPr id="13314" name="Picture 2"/>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539552" y="1021661"/>
            <a:ext cx="8064896" cy="5549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711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9320" y="116632"/>
            <a:ext cx="8635168" cy="587027"/>
          </a:xfrm>
        </p:spPr>
        <p:txBody>
          <a:bodyPr/>
          <a:lstStyle/>
          <a:p>
            <a:r>
              <a:rPr lang="en-US" dirty="0"/>
              <a:t>FY14 Draft Operating Plan &amp; Budget – Community Support </a:t>
            </a:r>
            <a:r>
              <a:rPr lang="en-US" dirty="0" smtClean="0"/>
              <a:t>Requests Cont.</a:t>
            </a:r>
            <a:endParaRPr lang="en-US" dirty="0"/>
          </a:p>
        </p:txBody>
      </p:sp>
      <p:pic>
        <p:nvPicPr>
          <p:cNvPr id="14339" name="Picture 3"/>
          <p:cNvPicPr>
            <a:picLocks noGrp="1" noChangeAspect="1" noChangeArrowheads="1"/>
          </p:cNvPicPr>
          <p:nvPr>
            <p:ph sz="quarter" idx="12"/>
          </p:nvPr>
        </p:nvPicPr>
        <p:blipFill>
          <a:blip r:embed="rId3">
            <a:extLst>
              <a:ext uri="{28A0092B-C50C-407E-A947-70E740481C1C}">
                <a14:useLocalDpi xmlns:a14="http://schemas.microsoft.com/office/drawing/2010/main" val="0"/>
              </a:ext>
            </a:extLst>
          </a:blip>
          <a:srcRect/>
          <a:stretch>
            <a:fillRect/>
          </a:stretch>
        </p:blipFill>
        <p:spPr bwMode="auto">
          <a:xfrm>
            <a:off x="329320" y="980728"/>
            <a:ext cx="8352928" cy="5593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969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68146" y="1844824"/>
            <a:ext cx="8352928" cy="2376264"/>
          </a:xfrm>
        </p:spPr>
        <p:txBody>
          <a:bodyPr vert="horz"/>
          <a:lstStyle/>
          <a:p>
            <a:pPr algn="ctr">
              <a:lnSpc>
                <a:spcPct val="80000"/>
              </a:lnSpc>
              <a:spcBef>
                <a:spcPct val="0"/>
              </a:spcBef>
            </a:pPr>
            <a:endParaRPr lang="en-US" sz="28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FY14 Draft </a:t>
            </a:r>
            <a:r>
              <a:rPr lang="en-US" sz="4400" dirty="0">
                <a:solidFill>
                  <a:srgbClr val="7F7F7F"/>
                </a:solidFill>
                <a:latin typeface="Helvetica Neue Medium"/>
                <a:ea typeface="+mj-ea"/>
                <a:cs typeface="Helvetica Neue Medium"/>
              </a:rPr>
              <a:t>Operating Plan </a:t>
            </a:r>
            <a:endParaRPr lang="en-US" sz="4400" dirty="0" smtClean="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and </a:t>
            </a:r>
            <a:r>
              <a:rPr lang="en-US" sz="4400" dirty="0">
                <a:solidFill>
                  <a:srgbClr val="7F7F7F"/>
                </a:solidFill>
                <a:latin typeface="Helvetica Neue Medium"/>
                <a:ea typeface="+mj-ea"/>
                <a:cs typeface="Helvetica Neue Medium"/>
              </a:rPr>
              <a:t>Budget</a:t>
            </a:r>
            <a:endParaRPr lang="en-US" sz="4400" dirty="0" smtClean="0">
              <a:solidFill>
                <a:srgbClr val="7F7F7F"/>
              </a:solidFill>
              <a:latin typeface="Helvetica Neue Medium"/>
              <a:ea typeface="+mj-ea"/>
              <a:cs typeface="Helvetica Neue Medium"/>
            </a:endParaRPr>
          </a:p>
          <a:p>
            <a:pPr algn="ctr">
              <a:lnSpc>
                <a:spcPct val="80000"/>
              </a:lnSpc>
              <a:spcBef>
                <a:spcPct val="0"/>
              </a:spcBef>
            </a:pPr>
            <a:endParaRPr lang="en-US" sz="3600" dirty="0" smtClean="0">
              <a:solidFill>
                <a:srgbClr val="7F7F7F"/>
              </a:solidFill>
              <a:latin typeface="Helvetica Neue Medium"/>
              <a:ea typeface="+mj-ea"/>
              <a:cs typeface="Helvetica Neue Medium"/>
            </a:endParaRPr>
          </a:p>
          <a:p>
            <a:pPr algn="ctr">
              <a:lnSpc>
                <a:spcPct val="80000"/>
              </a:lnSpc>
              <a:spcBef>
                <a:spcPct val="0"/>
              </a:spcBef>
            </a:pPr>
            <a:r>
              <a:rPr lang="en-US" sz="3600" dirty="0" smtClean="0">
                <a:solidFill>
                  <a:srgbClr val="7F7F7F"/>
                </a:solidFill>
                <a:latin typeface="Helvetica Neue Medium"/>
                <a:ea typeface="+mj-ea"/>
                <a:cs typeface="Helvetica Neue Medium"/>
              </a:rPr>
              <a:t>New gTLD Program</a:t>
            </a:r>
            <a:endParaRPr lang="en-US" sz="3600" dirty="0">
              <a:solidFill>
                <a:srgbClr val="7F7F7F"/>
              </a:solidFill>
              <a:latin typeface="Helvetica Neue Medium"/>
              <a:ea typeface="+mj-ea"/>
              <a:cs typeface="Helvetica Neue Medium"/>
            </a:endParaRPr>
          </a:p>
          <a:p>
            <a:pPr marL="457200" indent="-457200" algn="ctr">
              <a:lnSpc>
                <a:spcPct val="80000"/>
              </a:lnSpc>
              <a:spcBef>
                <a:spcPct val="0"/>
              </a:spcBef>
              <a:buFont typeface="Arial" pitchFamily="34" charset="0"/>
              <a:buChar char="•"/>
            </a:pP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407290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29320" y="321693"/>
            <a:ext cx="8131112" cy="659035"/>
          </a:xfrm>
        </p:spPr>
        <p:txBody>
          <a:bodyPr/>
          <a:lstStyle/>
          <a:p>
            <a:r>
              <a:rPr lang="en-US" dirty="0" smtClean="0"/>
              <a:t>New gTLD Program – Financial Summary</a:t>
            </a:r>
            <a:br>
              <a:rPr lang="en-US" dirty="0" smtClean="0"/>
            </a:br>
            <a:r>
              <a:rPr lang="en-US" sz="1200" dirty="0"/>
              <a:t>(In thousands)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067" y="1268760"/>
            <a:ext cx="4340022"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H="1">
            <a:off x="4427984" y="4941168"/>
            <a:ext cx="864098" cy="2880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4427984" y="1844824"/>
            <a:ext cx="864096"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4427984" y="3212976"/>
            <a:ext cx="864096" cy="6480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4427984" y="3933056"/>
            <a:ext cx="864097"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004048" y="812304"/>
            <a:ext cx="3516764" cy="4392488"/>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4" name="TextBox 3"/>
          <p:cNvSpPr txBox="1"/>
          <p:nvPr/>
        </p:nvSpPr>
        <p:spPr>
          <a:xfrm>
            <a:off x="5231702" y="836712"/>
            <a:ext cx="3347459" cy="4247317"/>
          </a:xfrm>
          <a:prstGeom prst="rect">
            <a:avLst/>
          </a:prstGeom>
          <a:noFill/>
        </p:spPr>
        <p:txBody>
          <a:bodyPr wrap="square" rtlCol="0">
            <a:spAutoFit/>
          </a:bodyPr>
          <a:lstStyle/>
          <a:p>
            <a:r>
              <a:rPr lang="en-US" b="1" dirty="0" smtClean="0"/>
              <a:t>See next </a:t>
            </a:r>
            <a:r>
              <a:rPr lang="en-US" b="1" dirty="0"/>
              <a:t>page </a:t>
            </a:r>
            <a:r>
              <a:rPr lang="en-US" b="1" dirty="0" smtClean="0"/>
              <a:t>for Mikey’s  </a:t>
            </a:r>
            <a:r>
              <a:rPr lang="en-US" b="1" dirty="0"/>
              <a:t>supporting documentation</a:t>
            </a:r>
            <a:endParaRPr lang="en-US" b="1" dirty="0" smtClean="0"/>
          </a:p>
          <a:p>
            <a:endParaRPr lang="en-US" dirty="0"/>
          </a:p>
          <a:p>
            <a:r>
              <a:rPr lang="en-US" dirty="0" smtClean="0"/>
              <a:t>I </a:t>
            </a:r>
            <a:r>
              <a:rPr lang="en-US" dirty="0" smtClean="0"/>
              <a:t>think this should be </a:t>
            </a:r>
            <a:r>
              <a:rPr lang="en-US" b="1" dirty="0" smtClean="0">
                <a:solidFill>
                  <a:srgbClr val="FF0000"/>
                </a:solidFill>
              </a:rPr>
              <a:t>(13,000)</a:t>
            </a:r>
          </a:p>
          <a:p>
            <a:endParaRPr lang="en-US" dirty="0"/>
          </a:p>
          <a:p>
            <a:r>
              <a:rPr lang="en-US" dirty="0" smtClean="0"/>
              <a:t>Which then ripples through the rest of this analysis</a:t>
            </a:r>
          </a:p>
          <a:p>
            <a:endParaRPr lang="en-US" dirty="0"/>
          </a:p>
          <a:p>
            <a:r>
              <a:rPr lang="en-US" dirty="0" err="1" smtClean="0"/>
              <a:t>Eg</a:t>
            </a:r>
            <a:r>
              <a:rPr lang="en-US" dirty="0" smtClean="0"/>
              <a:t>: this would now be (26,056)</a:t>
            </a:r>
          </a:p>
          <a:p>
            <a:endParaRPr lang="en-US" dirty="0"/>
          </a:p>
          <a:p>
            <a:r>
              <a:rPr lang="en-US" dirty="0" err="1" smtClean="0"/>
              <a:t>Eg</a:t>
            </a:r>
            <a:r>
              <a:rPr lang="en-US" dirty="0" smtClean="0"/>
              <a:t>: this would now be </a:t>
            </a:r>
            <a:r>
              <a:rPr lang="en-US" b="1" dirty="0" smtClean="0">
                <a:solidFill>
                  <a:srgbClr val="FF0000"/>
                </a:solidFill>
              </a:rPr>
              <a:t>(21,856</a:t>
            </a:r>
            <a:r>
              <a:rPr lang="en-US" b="1" dirty="0" smtClean="0">
                <a:solidFill>
                  <a:srgbClr val="FF0000"/>
                </a:solidFill>
              </a:rPr>
              <a:t>)</a:t>
            </a:r>
          </a:p>
          <a:p>
            <a:endParaRPr lang="en-US" dirty="0"/>
          </a:p>
          <a:p>
            <a:r>
              <a:rPr lang="en-US" dirty="0" smtClean="0"/>
              <a:t>In any event, isn’t this last-corner number a NEGATIVE variance, so shouldn’t it be in brackets?</a:t>
            </a:r>
            <a:endParaRPr lang="en-US" dirty="0" smtClean="0"/>
          </a:p>
        </p:txBody>
      </p:sp>
    </p:spTree>
    <p:extLst>
      <p:ext uri="{BB962C8B-B14F-4D97-AF65-F5344CB8AC3E}">
        <p14:creationId xmlns:p14="http://schemas.microsoft.com/office/powerpoint/2010/main" val="135454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New gTLD Program – Financial Summary</a:t>
            </a:r>
            <a:br>
              <a:rPr lang="en-US" dirty="0"/>
            </a:br>
            <a:r>
              <a:rPr lang="en-US" sz="1200" dirty="0"/>
              <a:t>(In thousands)</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6343" y="821821"/>
            <a:ext cx="4095171" cy="588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ular Callout 8"/>
          <p:cNvSpPr/>
          <p:nvPr/>
        </p:nvSpPr>
        <p:spPr>
          <a:xfrm>
            <a:off x="107504" y="3717032"/>
            <a:ext cx="4392488" cy="2664296"/>
          </a:xfrm>
          <a:prstGeom prst="wedgeRectCallout">
            <a:avLst>
              <a:gd name="adj1" fmla="val 90169"/>
              <a:gd name="adj2" fmla="val -55499"/>
            </a:avLst>
          </a:prstGeom>
          <a:gradFill flip="none" rotWithShape="1">
            <a:gsLst>
              <a:gs pos="0">
                <a:schemeClr val="accent1">
                  <a:tint val="100000"/>
                  <a:shade val="100000"/>
                  <a:satMod val="130000"/>
                  <a:alpha val="59000"/>
                </a:schemeClr>
              </a:gs>
              <a:gs pos="100000">
                <a:schemeClr val="accent1">
                  <a:tint val="50000"/>
                  <a:shade val="100000"/>
                  <a:satMod val="350000"/>
                  <a:alpha val="59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r>
              <a:rPr lang="en-US" sz="1050" b="1" dirty="0">
                <a:solidFill>
                  <a:srgbClr val="000000"/>
                </a:solidFill>
              </a:rPr>
              <a:t>Projected withdrawals of 645 seem low</a:t>
            </a:r>
            <a:r>
              <a:rPr lang="en-US" sz="1050" dirty="0">
                <a:solidFill>
                  <a:srgbClr val="000000"/>
                </a:solidFill>
              </a:rPr>
              <a:t>.  Please check my arithmetic: </a:t>
            </a:r>
          </a:p>
          <a:p>
            <a:endParaRPr lang="en-US" sz="1050" dirty="0">
              <a:solidFill>
                <a:srgbClr val="000000"/>
              </a:solidFill>
            </a:endParaRPr>
          </a:p>
          <a:p>
            <a:pPr lvl="1"/>
            <a:r>
              <a:rPr lang="en-US" sz="1050" dirty="0">
                <a:solidFill>
                  <a:srgbClr val="000000"/>
                </a:solidFill>
              </a:rPr>
              <a:t>The sum of actual/projected withdrawals listed is: 1+35+470+150=656.  Presumably pre-reveal withdrawals is a positive number, making this bigger.  </a:t>
            </a:r>
          </a:p>
          <a:p>
            <a:pPr lvl="1"/>
            <a:endParaRPr lang="en-US" sz="1050" dirty="0">
              <a:solidFill>
                <a:srgbClr val="000000"/>
              </a:solidFill>
            </a:endParaRPr>
          </a:p>
          <a:p>
            <a:pPr lvl="1"/>
            <a:r>
              <a:rPr lang="en-US" sz="1050" dirty="0">
                <a:solidFill>
                  <a:srgbClr val="000000"/>
                </a:solidFill>
              </a:rPr>
              <a:t>I don’t know what the pre-reveal refund rate is.  If it’s 100% that means $5.3m of refunds from pre-reveal would </a:t>
            </a:r>
            <a:r>
              <a:rPr lang="en-US" sz="1050" dirty="0" smtClean="0">
                <a:solidFill>
                  <a:srgbClr val="000000"/>
                </a:solidFill>
              </a:rPr>
              <a:t>work out to roughly </a:t>
            </a:r>
            <a:r>
              <a:rPr lang="en-US" sz="1050" dirty="0">
                <a:solidFill>
                  <a:srgbClr val="000000"/>
                </a:solidFill>
              </a:rPr>
              <a:t>29 additional withdrawals.  A 90% refund rate would drive that to 32 pre-reveal withdrawals.  </a:t>
            </a:r>
          </a:p>
          <a:p>
            <a:pPr lvl="1"/>
            <a:endParaRPr lang="en-US" sz="1050" dirty="0">
              <a:solidFill>
                <a:srgbClr val="000000"/>
              </a:solidFill>
            </a:endParaRPr>
          </a:p>
          <a:p>
            <a:pPr lvl="1"/>
            <a:r>
              <a:rPr lang="en-US" sz="1050" dirty="0">
                <a:solidFill>
                  <a:srgbClr val="000000"/>
                </a:solidFill>
              </a:rPr>
              <a:t>So I calculate projected withdrawals at 656 plus either 29 or 32 – a range of </a:t>
            </a:r>
            <a:r>
              <a:rPr lang="en-US" sz="1050" b="1" dirty="0">
                <a:solidFill>
                  <a:srgbClr val="000000"/>
                </a:solidFill>
              </a:rPr>
              <a:t>685 to 688</a:t>
            </a:r>
            <a:r>
              <a:rPr lang="en-US" sz="1050" dirty="0">
                <a:solidFill>
                  <a:srgbClr val="000000"/>
                </a:solidFill>
              </a:rPr>
              <a:t> </a:t>
            </a:r>
            <a:r>
              <a:rPr lang="en-US" sz="1050" dirty="0" smtClean="0">
                <a:solidFill>
                  <a:srgbClr val="000000"/>
                </a:solidFill>
              </a:rPr>
              <a:t>total projected withdrawals</a:t>
            </a:r>
            <a:r>
              <a:rPr lang="en-US" sz="1050" dirty="0" smtClean="0">
                <a:solidFill>
                  <a:srgbClr val="000000"/>
                </a:solidFill>
              </a:rPr>
              <a:t>.</a:t>
            </a:r>
          </a:p>
          <a:p>
            <a:pPr lvl="1"/>
            <a:endParaRPr lang="en-US" sz="1050" dirty="0">
              <a:solidFill>
                <a:srgbClr val="000000"/>
              </a:solidFill>
            </a:endParaRPr>
          </a:p>
          <a:p>
            <a:pPr lvl="1"/>
            <a:r>
              <a:rPr lang="en-US" sz="1050" dirty="0" smtClean="0">
                <a:solidFill>
                  <a:srgbClr val="000000"/>
                </a:solidFill>
              </a:rPr>
              <a:t>Partly, the arithmetic seems wrong.  Partly, 685 strikes me as an optimistic estimate.  Granted, estimating error has less impact the further through the tiers we get.</a:t>
            </a:r>
            <a:endParaRPr lang="en-US" sz="1050" dirty="0">
              <a:solidFill>
                <a:srgbClr val="000000"/>
              </a:solidFill>
            </a:endParaRPr>
          </a:p>
        </p:txBody>
      </p:sp>
      <p:sp>
        <p:nvSpPr>
          <p:cNvPr id="6" name="Rectangular Callout 5"/>
          <p:cNvSpPr/>
          <p:nvPr/>
        </p:nvSpPr>
        <p:spPr>
          <a:xfrm>
            <a:off x="133354" y="1412776"/>
            <a:ext cx="4366638" cy="1872208"/>
          </a:xfrm>
          <a:prstGeom prst="wedgeRectCallout">
            <a:avLst>
              <a:gd name="adj1" fmla="val 76467"/>
              <a:gd name="adj2" fmla="val 53730"/>
            </a:avLst>
          </a:prstGeom>
          <a:gradFill flip="none" rotWithShape="1">
            <a:gsLst>
              <a:gs pos="0">
                <a:schemeClr val="accent1">
                  <a:tint val="100000"/>
                  <a:shade val="100000"/>
                  <a:satMod val="130000"/>
                  <a:alpha val="59000"/>
                </a:schemeClr>
              </a:gs>
              <a:gs pos="100000">
                <a:schemeClr val="accent1">
                  <a:tint val="50000"/>
                  <a:shade val="100000"/>
                  <a:satMod val="350000"/>
                  <a:alpha val="59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r>
              <a:rPr lang="en-US" sz="1050" b="1" dirty="0" smtClean="0">
                <a:solidFill>
                  <a:srgbClr val="000000"/>
                </a:solidFill>
              </a:rPr>
              <a:t>The </a:t>
            </a:r>
            <a:r>
              <a:rPr lang="en-US" sz="1050" b="1" dirty="0">
                <a:solidFill>
                  <a:srgbClr val="000000"/>
                </a:solidFill>
              </a:rPr>
              <a:t>variance seems high at $17,004</a:t>
            </a:r>
            <a:r>
              <a:rPr lang="en-US" sz="1050" dirty="0">
                <a:solidFill>
                  <a:srgbClr val="000000"/>
                </a:solidFill>
              </a:rPr>
              <a:t>.   </a:t>
            </a:r>
            <a:r>
              <a:rPr lang="en-US" sz="1050" dirty="0">
                <a:solidFill>
                  <a:srgbClr val="000000"/>
                </a:solidFill>
              </a:rPr>
              <a:t>C</a:t>
            </a:r>
            <a:r>
              <a:rPr lang="en-US" sz="1050" dirty="0" smtClean="0">
                <a:solidFill>
                  <a:srgbClr val="000000"/>
                </a:solidFill>
              </a:rPr>
              <a:t>heck </a:t>
            </a:r>
            <a:r>
              <a:rPr lang="en-US" sz="1050" dirty="0">
                <a:solidFill>
                  <a:srgbClr val="000000"/>
                </a:solidFill>
              </a:rPr>
              <a:t>my arithmetic:</a:t>
            </a:r>
          </a:p>
          <a:p>
            <a:endParaRPr lang="en-US" sz="1050" dirty="0">
              <a:solidFill>
                <a:srgbClr val="000000"/>
              </a:solidFill>
            </a:endParaRPr>
          </a:p>
          <a:p>
            <a:pPr lvl="1"/>
            <a:r>
              <a:rPr lang="en-US" sz="1050" dirty="0">
                <a:solidFill>
                  <a:srgbClr val="000000"/>
                </a:solidFill>
              </a:rPr>
              <a:t>The sum of variances as listed in </a:t>
            </a:r>
            <a:r>
              <a:rPr lang="en-US" sz="1050" dirty="0" smtClean="0">
                <a:solidFill>
                  <a:srgbClr val="000000"/>
                </a:solidFill>
              </a:rPr>
              <a:t>this paragraph is:</a:t>
            </a:r>
          </a:p>
          <a:p>
            <a:pPr lvl="1"/>
            <a:endParaRPr lang="en-US" sz="1050" dirty="0" smtClean="0">
              <a:solidFill>
                <a:srgbClr val="000000"/>
              </a:solidFill>
            </a:endParaRPr>
          </a:p>
          <a:p>
            <a:pPr lvl="1"/>
            <a:r>
              <a:rPr lang="en-US" sz="1050" dirty="0" smtClean="0">
                <a:solidFill>
                  <a:srgbClr val="000000"/>
                </a:solidFill>
              </a:rPr>
              <a:t>$</a:t>
            </a:r>
            <a:r>
              <a:rPr lang="en-US" sz="1050" dirty="0">
                <a:solidFill>
                  <a:srgbClr val="000000"/>
                </a:solidFill>
              </a:rPr>
              <a:t>5.8 </a:t>
            </a:r>
            <a:r>
              <a:rPr lang="en-US" sz="1050" dirty="0" smtClean="0">
                <a:solidFill>
                  <a:srgbClr val="000000"/>
                </a:solidFill>
              </a:rPr>
              <a:t>+  </a:t>
            </a:r>
            <a:r>
              <a:rPr lang="en-US" sz="1050" dirty="0" smtClean="0">
                <a:solidFill>
                  <a:srgbClr val="000000"/>
                </a:solidFill>
              </a:rPr>
              <a:t>$</a:t>
            </a:r>
            <a:r>
              <a:rPr lang="en-US" sz="1050" dirty="0">
                <a:solidFill>
                  <a:srgbClr val="000000"/>
                </a:solidFill>
              </a:rPr>
              <a:t>3.2 </a:t>
            </a:r>
            <a:r>
              <a:rPr lang="en-US" sz="1050" dirty="0" smtClean="0">
                <a:solidFill>
                  <a:srgbClr val="000000"/>
                </a:solidFill>
              </a:rPr>
              <a:t>+ </a:t>
            </a:r>
            <a:r>
              <a:rPr lang="en-US" sz="1050" dirty="0" smtClean="0">
                <a:solidFill>
                  <a:srgbClr val="000000"/>
                </a:solidFill>
              </a:rPr>
              <a:t>(</a:t>
            </a:r>
            <a:r>
              <a:rPr lang="en-US" sz="1050" dirty="0" smtClean="0">
                <a:solidFill>
                  <a:srgbClr val="000000"/>
                </a:solidFill>
              </a:rPr>
              <a:t>$24</a:t>
            </a:r>
            <a:r>
              <a:rPr lang="en-US" sz="1050" dirty="0">
                <a:solidFill>
                  <a:srgbClr val="000000"/>
                </a:solidFill>
              </a:rPr>
              <a:t>) + </a:t>
            </a:r>
            <a:r>
              <a:rPr lang="en-US" sz="1050" dirty="0" smtClean="0">
                <a:solidFill>
                  <a:srgbClr val="000000"/>
                </a:solidFill>
              </a:rPr>
              <a:t>$</a:t>
            </a:r>
            <a:r>
              <a:rPr lang="en-US" sz="1050" dirty="0">
                <a:solidFill>
                  <a:srgbClr val="000000"/>
                </a:solidFill>
              </a:rPr>
              <a:t>7.3 </a:t>
            </a:r>
            <a:r>
              <a:rPr lang="en-US" sz="1050" dirty="0" smtClean="0">
                <a:solidFill>
                  <a:srgbClr val="000000"/>
                </a:solidFill>
              </a:rPr>
              <a:t>+ (</a:t>
            </a:r>
            <a:r>
              <a:rPr lang="en-US" sz="1050" dirty="0" smtClean="0">
                <a:solidFill>
                  <a:srgbClr val="000000"/>
                </a:solidFill>
              </a:rPr>
              <a:t>$5.3</a:t>
            </a:r>
            <a:r>
              <a:rPr lang="en-US" sz="1050" dirty="0" smtClean="0">
                <a:solidFill>
                  <a:srgbClr val="000000"/>
                </a:solidFill>
              </a:rPr>
              <a:t>)  =  (</a:t>
            </a:r>
            <a:r>
              <a:rPr lang="en-US" sz="1050" dirty="0" smtClean="0">
                <a:solidFill>
                  <a:srgbClr val="000000"/>
                </a:solidFill>
              </a:rPr>
              <a:t>$13)  </a:t>
            </a:r>
          </a:p>
          <a:p>
            <a:pPr lvl="1"/>
            <a:endParaRPr lang="en-US" sz="1050" dirty="0">
              <a:solidFill>
                <a:srgbClr val="000000"/>
              </a:solidFill>
            </a:endParaRPr>
          </a:p>
          <a:p>
            <a:pPr lvl="1"/>
            <a:r>
              <a:rPr lang="en-US" sz="1050" dirty="0" smtClean="0">
                <a:solidFill>
                  <a:srgbClr val="000000"/>
                </a:solidFill>
              </a:rPr>
              <a:t>So </a:t>
            </a:r>
            <a:r>
              <a:rPr lang="en-US" sz="1050" dirty="0">
                <a:solidFill>
                  <a:srgbClr val="000000"/>
                </a:solidFill>
              </a:rPr>
              <a:t>I would put the variance at</a:t>
            </a:r>
            <a:r>
              <a:rPr lang="en-US" sz="1050" b="1" dirty="0">
                <a:solidFill>
                  <a:srgbClr val="000000"/>
                </a:solidFill>
              </a:rPr>
              <a:t> -$13 million </a:t>
            </a:r>
            <a:r>
              <a:rPr lang="en-US" sz="1050" dirty="0">
                <a:solidFill>
                  <a:srgbClr val="000000"/>
                </a:solidFill>
              </a:rPr>
              <a:t>rather than -$17 million as listed.  </a:t>
            </a:r>
            <a:r>
              <a:rPr lang="en-US" sz="1050" b="1" dirty="0">
                <a:solidFill>
                  <a:srgbClr val="FF0000"/>
                </a:solidFill>
              </a:rPr>
              <a:t>Can we take the $</a:t>
            </a:r>
            <a:r>
              <a:rPr lang="en-US" sz="1050" b="1" dirty="0" smtClean="0">
                <a:solidFill>
                  <a:srgbClr val="FF0000"/>
                </a:solidFill>
              </a:rPr>
              <a:t>4 million </a:t>
            </a:r>
            <a:r>
              <a:rPr lang="en-US" sz="1050" b="1" dirty="0">
                <a:solidFill>
                  <a:srgbClr val="FF0000"/>
                </a:solidFill>
              </a:rPr>
              <a:t>I’ve found and put it into Working Groups?</a:t>
            </a:r>
          </a:p>
        </p:txBody>
      </p:sp>
    </p:spTree>
    <p:extLst>
      <p:ext uri="{BB962C8B-B14F-4D97-AF65-F5344CB8AC3E}">
        <p14:creationId xmlns:p14="http://schemas.microsoft.com/office/powerpoint/2010/main" val="222042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42910" y="836712"/>
            <a:ext cx="4229090" cy="5749677"/>
          </a:xfrm>
        </p:spPr>
        <p:txBody>
          <a:bodyPr/>
          <a:lstStyle/>
          <a:p>
            <a:pPr>
              <a:buClr>
                <a:schemeClr val="bg1">
                  <a:lumMod val="50000"/>
                </a:schemeClr>
              </a:buClr>
            </a:pPr>
            <a:r>
              <a:rPr lang="en-US" sz="2000" dirty="0" smtClean="0">
                <a:solidFill>
                  <a:srgbClr val="7F7F7F"/>
                </a:solidFill>
                <a:latin typeface="Helvetica Neue Medium"/>
                <a:cs typeface="Helvetica Neue Medium"/>
              </a:rPr>
              <a:t>This document provides context for the budget </a:t>
            </a:r>
            <a:r>
              <a:rPr lang="en-US" sz="2000" dirty="0">
                <a:solidFill>
                  <a:srgbClr val="7F7F7F"/>
                </a:solidFill>
                <a:latin typeface="Helvetica Neue Medium"/>
                <a:cs typeface="Helvetica Neue Medium"/>
              </a:rPr>
              <a:t>development </a:t>
            </a:r>
            <a:r>
              <a:rPr lang="en-US" sz="2000" dirty="0" smtClean="0">
                <a:solidFill>
                  <a:srgbClr val="7F7F7F"/>
                </a:solidFill>
                <a:latin typeface="Helvetica Neue Medium"/>
                <a:cs typeface="Helvetica Neue Medium"/>
              </a:rPr>
              <a:t>process and qualitative and quantitative descriptions </a:t>
            </a:r>
            <a:r>
              <a:rPr lang="en-US" sz="2000" dirty="0">
                <a:solidFill>
                  <a:srgbClr val="7F7F7F"/>
                </a:solidFill>
                <a:latin typeface="Helvetica Neue Medium"/>
                <a:cs typeface="Helvetica Neue Medium"/>
              </a:rPr>
              <a:t>of FY14 </a:t>
            </a:r>
            <a:r>
              <a:rPr lang="en-US" sz="2000" dirty="0" smtClean="0">
                <a:solidFill>
                  <a:srgbClr val="7F7F7F"/>
                </a:solidFill>
                <a:latin typeface="Helvetica Neue Medium"/>
                <a:cs typeface="Helvetica Neue Medium"/>
              </a:rPr>
              <a:t>operational activities.  </a:t>
            </a:r>
          </a:p>
          <a:p>
            <a:pPr>
              <a:buClr>
                <a:schemeClr val="bg1">
                  <a:lumMod val="50000"/>
                </a:schemeClr>
              </a:buClr>
            </a:pPr>
            <a:endParaRPr lang="en-US" sz="2000" dirty="0">
              <a:solidFill>
                <a:srgbClr val="7F7F7F"/>
              </a:solidFill>
              <a:latin typeface="Helvetica Neue Medium"/>
              <a:cs typeface="Helvetica Neue Medium"/>
            </a:endParaRPr>
          </a:p>
          <a:p>
            <a:pPr>
              <a:buClr>
                <a:schemeClr val="bg1">
                  <a:lumMod val="50000"/>
                </a:schemeClr>
              </a:buClr>
            </a:pPr>
            <a:r>
              <a:rPr lang="en-US" sz="2000" dirty="0" smtClean="0">
                <a:solidFill>
                  <a:srgbClr val="7F7F7F"/>
                </a:solidFill>
                <a:latin typeface="Helvetica Neue Medium"/>
                <a:cs typeface="Helvetica Neue Medium"/>
              </a:rPr>
              <a:t>During the current fiscal year, there have been significant process improvements that have impacted the organization and as a result, the current and future year planning processes.  </a:t>
            </a:r>
          </a:p>
          <a:p>
            <a:pPr>
              <a:buClr>
                <a:schemeClr val="bg1">
                  <a:lumMod val="50000"/>
                </a:schemeClr>
              </a:buClr>
            </a:pPr>
            <a:endParaRPr lang="en-US" sz="2000" dirty="0">
              <a:solidFill>
                <a:srgbClr val="7F7F7F"/>
              </a:solidFill>
              <a:latin typeface="Helvetica Neue Medium"/>
              <a:cs typeface="Helvetica Neue Medium"/>
            </a:endParaRPr>
          </a:p>
          <a:p>
            <a:pPr>
              <a:buClr>
                <a:schemeClr val="bg1">
                  <a:lumMod val="50000"/>
                </a:schemeClr>
              </a:buClr>
            </a:pPr>
            <a:r>
              <a:rPr lang="en-US" sz="2000" dirty="0" smtClean="0">
                <a:solidFill>
                  <a:srgbClr val="7F7F7F"/>
                </a:solidFill>
                <a:latin typeface="Helvetica Neue Medium"/>
                <a:cs typeface="Helvetica Neue Medium"/>
              </a:rPr>
              <a:t>This document will provide an overview of those changes, with a description of what is in place and what is yet to implemented.</a:t>
            </a:r>
          </a:p>
          <a:p>
            <a:pPr>
              <a:buClr>
                <a:schemeClr val="bg1">
                  <a:lumMod val="50000"/>
                </a:schemeClr>
              </a:buClr>
            </a:pPr>
            <a:endParaRPr lang="en-US" sz="1000" dirty="0" smtClean="0">
              <a:solidFill>
                <a:srgbClr val="7F7F7F"/>
              </a:solidFill>
            </a:endParaRPr>
          </a:p>
        </p:txBody>
      </p:sp>
      <p:sp>
        <p:nvSpPr>
          <p:cNvPr id="4" name="Title 3"/>
          <p:cNvSpPr>
            <a:spLocks noGrp="1"/>
          </p:cNvSpPr>
          <p:nvPr>
            <p:ph type="title"/>
          </p:nvPr>
        </p:nvSpPr>
        <p:spPr>
          <a:xfrm>
            <a:off x="329320" y="116632"/>
            <a:ext cx="8635168" cy="587027"/>
          </a:xfrm>
        </p:spPr>
        <p:txBody>
          <a:bodyPr/>
          <a:lstStyle/>
          <a:p>
            <a:r>
              <a:rPr lang="en-US" dirty="0" smtClean="0"/>
              <a:t>Background</a:t>
            </a:r>
            <a:endParaRPr lang="en-US" dirty="0"/>
          </a:p>
        </p:txBody>
      </p:sp>
      <p:pic>
        <p:nvPicPr>
          <p:cNvPr id="5" name="Picture 4" descr="17687784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3015" y="1700808"/>
            <a:ext cx="4245775" cy="28288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191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29320" y="321693"/>
            <a:ext cx="8131112" cy="659035"/>
          </a:xfrm>
        </p:spPr>
        <p:txBody>
          <a:bodyPr/>
          <a:lstStyle/>
          <a:p>
            <a:r>
              <a:rPr lang="en-US" dirty="0" smtClean="0"/>
              <a:t>New gTLD Program – Financial Summary</a:t>
            </a:r>
            <a:br>
              <a:rPr lang="en-US" dirty="0" smtClean="0"/>
            </a:br>
            <a:r>
              <a:rPr lang="en-US" sz="1200" dirty="0"/>
              <a:t>(In thousands)</a:t>
            </a:r>
          </a:p>
        </p:txBody>
      </p:sp>
      <p:pic>
        <p:nvPicPr>
          <p:cNvPr id="2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052735"/>
            <a:ext cx="7128792" cy="2399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6817" y="3573016"/>
            <a:ext cx="7267575"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ular Callout 5"/>
          <p:cNvSpPr/>
          <p:nvPr/>
        </p:nvSpPr>
        <p:spPr>
          <a:xfrm>
            <a:off x="755576" y="6135241"/>
            <a:ext cx="2376264" cy="504056"/>
          </a:xfrm>
          <a:prstGeom prst="wedgeRectCallout">
            <a:avLst>
              <a:gd name="adj1" fmla="val 19621"/>
              <a:gd name="adj2" fmla="val -228269"/>
            </a:avLst>
          </a:prstGeom>
          <a:gradFill flip="none" rotWithShape="1">
            <a:gsLst>
              <a:gs pos="0">
                <a:schemeClr val="accent1">
                  <a:tint val="100000"/>
                  <a:shade val="100000"/>
                  <a:satMod val="130000"/>
                  <a:alpha val="59000"/>
                </a:schemeClr>
              </a:gs>
              <a:gs pos="100000">
                <a:schemeClr val="accent1">
                  <a:tint val="50000"/>
                  <a:shade val="100000"/>
                  <a:satMod val="350000"/>
                  <a:alpha val="59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solidFill>
                  <a:srgbClr val="000000"/>
                </a:solidFill>
              </a:rPr>
              <a:t>That $4 million difference also shows up here, it should be (-$13 million), and ripples through this page as well.  </a:t>
            </a:r>
            <a:endParaRPr lang="en-US" sz="1050" dirty="0">
              <a:solidFill>
                <a:srgbClr val="000000"/>
              </a:solidFill>
            </a:endParaRPr>
          </a:p>
        </p:txBody>
      </p:sp>
    </p:spTree>
    <p:extLst>
      <p:ext uri="{BB962C8B-B14F-4D97-AF65-F5344CB8AC3E}">
        <p14:creationId xmlns:p14="http://schemas.microsoft.com/office/powerpoint/2010/main" val="1296604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1974" y="188640"/>
            <a:ext cx="8635168" cy="587027"/>
          </a:xfrm>
        </p:spPr>
        <p:txBody>
          <a:bodyPr/>
          <a:lstStyle/>
          <a:p>
            <a:r>
              <a:rPr lang="en-US" dirty="0" smtClean="0"/>
              <a:t>New gTLD Program – Operating Expenses</a:t>
            </a:r>
            <a:br>
              <a:rPr lang="en-US" dirty="0" smtClean="0"/>
            </a:br>
            <a:r>
              <a:rPr lang="en-US" sz="1200" dirty="0" smtClean="0"/>
              <a:t>(In </a:t>
            </a:r>
            <a:r>
              <a:rPr lang="en-US" sz="1200" dirty="0"/>
              <a:t>thousands)</a:t>
            </a:r>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230313"/>
            <a:ext cx="6912781" cy="428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720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20499" y="116632"/>
            <a:ext cx="9036496" cy="587027"/>
          </a:xfrm>
          <a:prstGeom prst="rect">
            <a:avLst/>
          </a:prstGeom>
        </p:spPr>
        <p:txBody>
          <a:bodyPr vert="horz"/>
          <a:lstStyle>
            <a:lvl1pPr algn="l" defTabSz="457200" rtl="0" eaLnBrk="1" latinLnBrk="0" hangingPunct="1">
              <a:lnSpc>
                <a:spcPct val="80000"/>
              </a:lnSpc>
              <a:spcBef>
                <a:spcPct val="0"/>
              </a:spcBef>
              <a:buNone/>
              <a:defRPr sz="2800" b="0" i="0" kern="1200">
                <a:solidFill>
                  <a:srgbClr val="7F7F7F"/>
                </a:solidFill>
                <a:latin typeface="Helvetica Neue Medium"/>
                <a:ea typeface="+mj-ea"/>
                <a:cs typeface="Helvetica Neue Medium"/>
              </a:defRPr>
            </a:lvl1pPr>
          </a:lstStyle>
          <a:p>
            <a:r>
              <a:rPr lang="en-US" dirty="0"/>
              <a:t>New gTLD Program </a:t>
            </a:r>
            <a:r>
              <a:rPr lang="en-US" dirty="0" smtClean="0"/>
              <a:t>– Expense Variance Analysis</a:t>
            </a:r>
          </a:p>
          <a:p>
            <a:r>
              <a:rPr lang="en-US" sz="1200" dirty="0"/>
              <a:t>(In thousands)</a:t>
            </a:r>
            <a:r>
              <a:rPr lang="en-US" sz="1200" dirty="0" smtClean="0"/>
              <a:t> </a:t>
            </a:r>
            <a:endParaRPr lang="en-US" sz="1200" dirty="0"/>
          </a:p>
        </p:txBody>
      </p:sp>
      <p:graphicFrame>
        <p:nvGraphicFramePr>
          <p:cNvPr id="4" name="Object 3"/>
          <p:cNvGraphicFramePr>
            <a:graphicFrameLocks noChangeAspect="1"/>
          </p:cNvGraphicFramePr>
          <p:nvPr>
            <p:extLst>
              <p:ext uri="{D42A27DB-BD31-4B8C-83A1-F6EECF244321}">
                <p14:modId xmlns:p14="http://schemas.microsoft.com/office/powerpoint/2010/main" val="4216531511"/>
              </p:ext>
            </p:extLst>
          </p:nvPr>
        </p:nvGraphicFramePr>
        <p:xfrm>
          <a:off x="899592" y="714681"/>
          <a:ext cx="7273304" cy="5858816"/>
        </p:xfrm>
        <a:graphic>
          <a:graphicData uri="http://schemas.openxmlformats.org/presentationml/2006/ole">
            <mc:AlternateContent xmlns:mc="http://schemas.openxmlformats.org/markup-compatibility/2006">
              <mc:Choice xmlns:v="urn:schemas-microsoft-com:vml" Requires="v">
                <p:oleObj spid="_x0000_s2110" name="Worksheet" r:id="rId4" imgW="10925257" imgH="9496440" progId="Excel.Sheet.12">
                  <p:link updateAutomatic="1"/>
                </p:oleObj>
              </mc:Choice>
              <mc:Fallback>
                <p:oleObj name="Worksheet" r:id="rId4" imgW="10925257" imgH="9496440" progId="Excel.Sheet.12">
                  <p:link updateAutomatic="1"/>
                  <p:pic>
                    <p:nvPicPr>
                      <p:cNvPr id="0" name=""/>
                      <p:cNvPicPr/>
                      <p:nvPr/>
                    </p:nvPicPr>
                    <p:blipFill>
                      <a:blip r:embed="rId5"/>
                      <a:stretch>
                        <a:fillRect/>
                      </a:stretch>
                    </p:blipFill>
                    <p:spPr>
                      <a:xfrm>
                        <a:off x="899592" y="714681"/>
                        <a:ext cx="7273304" cy="5858816"/>
                      </a:xfrm>
                      <a:prstGeom prst="rect">
                        <a:avLst/>
                      </a:prstGeom>
                    </p:spPr>
                  </p:pic>
                </p:oleObj>
              </mc:Fallback>
            </mc:AlternateContent>
          </a:graphicData>
        </a:graphic>
      </p:graphicFrame>
      <p:sp>
        <p:nvSpPr>
          <p:cNvPr id="10" name="Rectangle 9"/>
          <p:cNvSpPr/>
          <p:nvPr/>
        </p:nvSpPr>
        <p:spPr>
          <a:xfrm>
            <a:off x="3707904" y="3803055"/>
            <a:ext cx="4392488" cy="1080120"/>
          </a:xfrm>
          <a:prstGeom prst="rect">
            <a:avLst/>
          </a:prstGeom>
          <a:gradFill flip="none" rotWithShape="1">
            <a:gsLst>
              <a:gs pos="0">
                <a:schemeClr val="accent3">
                  <a:tint val="100000"/>
                  <a:shade val="100000"/>
                  <a:satMod val="130000"/>
                  <a:alpha val="28000"/>
                </a:schemeClr>
              </a:gs>
              <a:gs pos="100000">
                <a:schemeClr val="accent3">
                  <a:tint val="50000"/>
                  <a:shade val="100000"/>
                  <a:satMod val="350000"/>
                  <a:alpha val="28000"/>
                </a:schemeClr>
              </a:gs>
            </a:gsLst>
            <a:lin ang="16200000" scaled="0"/>
            <a:tileRect/>
          </a:gra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22544314"/>
              </p:ext>
            </p:extLst>
          </p:nvPr>
        </p:nvGraphicFramePr>
        <p:xfrm>
          <a:off x="1619672" y="3803055"/>
          <a:ext cx="1598289" cy="1070375"/>
        </p:xfrm>
        <a:graphic>
          <a:graphicData uri="http://schemas.openxmlformats.org/drawingml/2006/table">
            <a:tbl>
              <a:tblPr>
                <a:tableStyleId>{3C2FFA5D-87B4-456A-9821-1D502468CF0F}</a:tableStyleId>
              </a:tblPr>
              <a:tblGrid>
                <a:gridCol w="532763"/>
                <a:gridCol w="532763"/>
                <a:gridCol w="532763"/>
              </a:tblGrid>
              <a:tr h="146151">
                <a:tc>
                  <a:txBody>
                    <a:bodyPr/>
                    <a:lstStyle/>
                    <a:p>
                      <a:pPr algn="r" fontAlgn="b"/>
                      <a:r>
                        <a:rPr lang="en-US" sz="800" b="1" u="none" strike="noStrike" dirty="0" smtClean="0">
                          <a:effectLst/>
                        </a:rPr>
                        <a:t>Variance</a:t>
                      </a:r>
                      <a:endParaRPr lang="en-US" sz="800" b="1" i="0" u="none" strike="noStrike" dirty="0">
                        <a:solidFill>
                          <a:srgbClr val="000000"/>
                        </a:solidFill>
                        <a:effectLst/>
                        <a:latin typeface="Calibri"/>
                      </a:endParaRPr>
                    </a:p>
                  </a:txBody>
                  <a:tcPr marL="12700" marR="12700" marT="12700" marB="0" anchor="b"/>
                </a:tc>
                <a:tc>
                  <a:txBody>
                    <a:bodyPr/>
                    <a:lstStyle/>
                    <a:p>
                      <a:pPr algn="r" fontAlgn="b"/>
                      <a:r>
                        <a:rPr lang="en-US" sz="800" b="1" u="none" strike="noStrike" dirty="0" smtClean="0">
                          <a:effectLst/>
                        </a:rPr>
                        <a:t>Headcount</a:t>
                      </a:r>
                      <a:endParaRPr lang="en-US" sz="800" b="1" i="0" u="none" strike="noStrike" dirty="0">
                        <a:solidFill>
                          <a:srgbClr val="000000"/>
                        </a:solidFill>
                        <a:effectLst/>
                        <a:latin typeface="Calibri"/>
                      </a:endParaRPr>
                    </a:p>
                  </a:txBody>
                  <a:tcPr marL="12700" marR="12700" marT="12700" marB="0" anchor="b"/>
                </a:tc>
                <a:tc>
                  <a:txBody>
                    <a:bodyPr/>
                    <a:lstStyle/>
                    <a:p>
                      <a:pPr algn="r" fontAlgn="b"/>
                      <a:r>
                        <a:rPr lang="en-US" sz="800" b="1" u="none" strike="noStrike" dirty="0" smtClean="0">
                          <a:effectLst/>
                        </a:rPr>
                        <a:t>$</a:t>
                      </a:r>
                      <a:r>
                        <a:rPr lang="en-US" sz="800" u="none" strike="noStrike" dirty="0" smtClean="0">
                          <a:effectLst/>
                        </a:rPr>
                        <a:t>/</a:t>
                      </a:r>
                      <a:r>
                        <a:rPr lang="en-US" sz="800" b="1" u="none" strike="noStrike" dirty="0" smtClean="0">
                          <a:effectLst/>
                        </a:rPr>
                        <a:t>head</a:t>
                      </a:r>
                      <a:endParaRPr lang="en-US" sz="800" b="1" i="0" u="none" strike="noStrike" dirty="0">
                        <a:solidFill>
                          <a:srgbClr val="000000"/>
                        </a:solidFill>
                        <a:effectLst/>
                        <a:latin typeface="Calibri"/>
                      </a:endParaRPr>
                    </a:p>
                  </a:txBody>
                  <a:tcPr marL="12700" marR="12700" marT="12700" marB="0" anchor="b"/>
                </a:tc>
              </a:tr>
              <a:tr h="146151">
                <a:tc>
                  <a:txBody>
                    <a:bodyPr/>
                    <a:lstStyle/>
                    <a:p>
                      <a:pPr algn="r" fontAlgn="b"/>
                      <a:r>
                        <a:rPr lang="en-US" sz="800" u="none" strike="noStrike" dirty="0">
                          <a:effectLst/>
                        </a:rPr>
                        <a:t>$1,800 </a:t>
                      </a:r>
                      <a:endParaRPr lang="en-US" sz="800" b="0" i="0" u="none" strike="noStrike" dirty="0">
                        <a:solidFill>
                          <a:srgbClr val="000000"/>
                        </a:solidFill>
                        <a:effectLst/>
                        <a:latin typeface="Calibri"/>
                      </a:endParaRPr>
                    </a:p>
                  </a:txBody>
                  <a:tcPr marL="12700" marR="12700" marT="12700" marB="0" anchor="b"/>
                </a:tc>
                <a:tc>
                  <a:txBody>
                    <a:bodyPr/>
                    <a:lstStyle/>
                    <a:p>
                      <a:pPr algn="r" fontAlgn="b"/>
                      <a:r>
                        <a:rPr lang="en-US" sz="800" u="none" strike="noStrike">
                          <a:effectLst/>
                        </a:rPr>
                        <a:t>7</a:t>
                      </a:r>
                      <a:endParaRPr lang="en-US" sz="800" b="0" i="0" u="none" strike="noStrike">
                        <a:solidFill>
                          <a:srgbClr val="000000"/>
                        </a:solidFill>
                        <a:effectLst/>
                        <a:latin typeface="Calibri"/>
                      </a:endParaRPr>
                    </a:p>
                  </a:txBody>
                  <a:tcPr marL="12700" marR="12700" marT="12700" marB="0" anchor="b"/>
                </a:tc>
                <a:tc>
                  <a:txBody>
                    <a:bodyPr/>
                    <a:lstStyle/>
                    <a:p>
                      <a:pPr algn="r" fontAlgn="b"/>
                      <a:r>
                        <a:rPr lang="en-US" sz="800" b="1" i="0" u="none" strike="noStrike" dirty="0">
                          <a:solidFill>
                            <a:srgbClr val="FF0000"/>
                          </a:solidFill>
                          <a:effectLst/>
                        </a:rPr>
                        <a:t>$</a:t>
                      </a:r>
                      <a:r>
                        <a:rPr lang="en-US" sz="800" b="1" i="0" u="none" strike="noStrike" dirty="0" smtClean="0">
                          <a:solidFill>
                            <a:srgbClr val="FF0000"/>
                          </a:solidFill>
                          <a:effectLst/>
                        </a:rPr>
                        <a:t>257k </a:t>
                      </a:r>
                      <a:endParaRPr lang="en-US" sz="800" b="1" i="0" u="none" strike="noStrike" dirty="0">
                        <a:solidFill>
                          <a:srgbClr val="FF0000"/>
                        </a:solidFill>
                        <a:effectLst/>
                        <a:latin typeface="Calibri"/>
                      </a:endParaRPr>
                    </a:p>
                  </a:txBody>
                  <a:tcPr marL="12700" marR="12700" marT="12700" marB="0" anchor="b"/>
                </a:tc>
              </a:tr>
              <a:tr h="146151">
                <a:tc>
                  <a:txBody>
                    <a:bodyPr/>
                    <a:lstStyle/>
                    <a:p>
                      <a:pPr algn="r" fontAlgn="b"/>
                      <a:r>
                        <a:rPr lang="en-US" sz="800" u="none" strike="noStrike" dirty="0" smtClean="0">
                          <a:effectLst/>
                        </a:rPr>
                        <a:t>$1,000</a:t>
                      </a:r>
                      <a:endParaRPr lang="en-US" sz="800" b="0" i="0" u="none" strike="noStrike" dirty="0">
                        <a:solidFill>
                          <a:srgbClr val="000000"/>
                        </a:solidFill>
                        <a:effectLst/>
                        <a:latin typeface="Calibri"/>
                      </a:endParaRPr>
                    </a:p>
                  </a:txBody>
                  <a:tcPr marL="12700" marR="12700" marT="12700" marB="0" anchor="b"/>
                </a:tc>
                <a:tc>
                  <a:txBody>
                    <a:bodyPr/>
                    <a:lstStyle/>
                    <a:p>
                      <a:pPr algn="r" fontAlgn="b"/>
                      <a:r>
                        <a:rPr lang="en-US" sz="800" u="none" strike="noStrike" dirty="0">
                          <a:effectLst/>
                        </a:rPr>
                        <a:t>3</a:t>
                      </a:r>
                      <a:endParaRPr lang="en-US" sz="800" b="0" i="0" u="none" strike="noStrike" dirty="0">
                        <a:solidFill>
                          <a:srgbClr val="000000"/>
                        </a:solidFill>
                        <a:effectLst/>
                        <a:latin typeface="Calibri"/>
                      </a:endParaRPr>
                    </a:p>
                  </a:txBody>
                  <a:tcPr marL="12700" marR="12700" marT="12700" marB="0" anchor="b"/>
                </a:tc>
                <a:tc>
                  <a:txBody>
                    <a:bodyPr/>
                    <a:lstStyle/>
                    <a:p>
                      <a:pPr algn="r" fontAlgn="b"/>
                      <a:r>
                        <a:rPr lang="en-US" sz="800" b="1" i="0" u="none" strike="noStrike" dirty="0">
                          <a:solidFill>
                            <a:srgbClr val="FF0000"/>
                          </a:solidFill>
                          <a:effectLst/>
                        </a:rPr>
                        <a:t>$</a:t>
                      </a:r>
                      <a:r>
                        <a:rPr lang="en-US" sz="800" b="1" i="0" u="none" strike="noStrike" dirty="0" smtClean="0">
                          <a:solidFill>
                            <a:srgbClr val="FF0000"/>
                          </a:solidFill>
                          <a:effectLst/>
                        </a:rPr>
                        <a:t>333k</a:t>
                      </a:r>
                      <a:endParaRPr lang="en-US" sz="800" b="1" i="0" u="none" strike="noStrike" dirty="0">
                        <a:solidFill>
                          <a:srgbClr val="FF0000"/>
                        </a:solidFill>
                        <a:effectLst/>
                        <a:latin typeface="Calibri"/>
                      </a:endParaRPr>
                    </a:p>
                  </a:txBody>
                  <a:tcPr marL="12700" marR="12700" marT="12700" marB="0" anchor="b"/>
                </a:tc>
              </a:tr>
              <a:tr h="146151">
                <a:tc>
                  <a:txBody>
                    <a:bodyPr/>
                    <a:lstStyle/>
                    <a:p>
                      <a:pPr algn="r" fontAlgn="b"/>
                      <a:r>
                        <a:rPr lang="en-US" sz="800" u="none" strike="noStrike">
                          <a:effectLst/>
                        </a:rPr>
                        <a:t>$600 </a:t>
                      </a:r>
                      <a:endParaRPr lang="en-US" sz="800" b="0" i="0" u="none" strike="noStrike">
                        <a:solidFill>
                          <a:srgbClr val="000000"/>
                        </a:solidFill>
                        <a:effectLst/>
                        <a:latin typeface="Calibri"/>
                      </a:endParaRPr>
                    </a:p>
                  </a:txBody>
                  <a:tcPr marL="12700" marR="12700" marT="12700" marB="0" anchor="b"/>
                </a:tc>
                <a:tc>
                  <a:txBody>
                    <a:bodyPr/>
                    <a:lstStyle/>
                    <a:p>
                      <a:pPr algn="r" fontAlgn="b"/>
                      <a:r>
                        <a:rPr lang="en-US" sz="800" u="none" strike="noStrike">
                          <a:effectLst/>
                        </a:rPr>
                        <a:t>10</a:t>
                      </a:r>
                      <a:endParaRPr lang="en-US" sz="800" b="0" i="0" u="none" strike="noStrike">
                        <a:solidFill>
                          <a:srgbClr val="000000"/>
                        </a:solidFill>
                        <a:effectLst/>
                        <a:latin typeface="Calibri"/>
                      </a:endParaRPr>
                    </a:p>
                  </a:txBody>
                  <a:tcPr marL="12700" marR="12700" marT="12700" marB="0" anchor="b"/>
                </a:tc>
                <a:tc>
                  <a:txBody>
                    <a:bodyPr/>
                    <a:lstStyle/>
                    <a:p>
                      <a:pPr algn="r" fontAlgn="b"/>
                      <a:r>
                        <a:rPr lang="en-US" sz="800" u="none" strike="noStrike" dirty="0">
                          <a:effectLst/>
                        </a:rPr>
                        <a:t>$</a:t>
                      </a:r>
                      <a:r>
                        <a:rPr lang="en-US" sz="800" u="none" strike="noStrike" dirty="0" smtClean="0">
                          <a:effectLst/>
                        </a:rPr>
                        <a:t>60k</a:t>
                      </a:r>
                      <a:endParaRPr lang="en-US" sz="800" b="0" i="0" u="none" strike="noStrike" dirty="0">
                        <a:solidFill>
                          <a:srgbClr val="000000"/>
                        </a:solidFill>
                        <a:effectLst/>
                        <a:latin typeface="Calibri"/>
                      </a:endParaRPr>
                    </a:p>
                  </a:txBody>
                  <a:tcPr marL="12700" marR="12700" marT="12700" marB="0" anchor="b"/>
                </a:tc>
              </a:tr>
              <a:tr h="193469">
                <a:tc>
                  <a:txBody>
                    <a:bodyPr/>
                    <a:lstStyle/>
                    <a:p>
                      <a:pPr algn="l" fontAlgn="b"/>
                      <a:endParaRPr lang="en-US" sz="800" b="0" i="0" u="none" strike="noStrike" dirty="0">
                        <a:solidFill>
                          <a:srgbClr val="000000"/>
                        </a:solidFill>
                        <a:effectLst/>
                        <a:latin typeface="Calibri"/>
                      </a:endParaRPr>
                    </a:p>
                  </a:txBody>
                  <a:tcPr marL="12700" marR="12700" marT="12700" marB="0" anchor="b"/>
                </a:tc>
                <a:tc>
                  <a:txBody>
                    <a:bodyPr/>
                    <a:lstStyle/>
                    <a:p>
                      <a:pPr algn="l" fontAlgn="b"/>
                      <a:endParaRPr lang="en-US" sz="800" b="0" i="0" u="none" strike="noStrike" dirty="0">
                        <a:solidFill>
                          <a:srgbClr val="000000"/>
                        </a:solidFill>
                        <a:effectLst/>
                        <a:latin typeface="Calibri"/>
                      </a:endParaRPr>
                    </a:p>
                  </a:txBody>
                  <a:tcPr marL="12700" marR="12700" marT="12700" marB="0" anchor="b"/>
                </a:tc>
                <a:tc>
                  <a:txBody>
                    <a:bodyPr/>
                    <a:lstStyle/>
                    <a:p>
                      <a:pPr algn="l" fontAlgn="b"/>
                      <a:endParaRPr lang="en-US" sz="800" b="0" i="0" u="none" strike="noStrike">
                        <a:solidFill>
                          <a:srgbClr val="000000"/>
                        </a:solidFill>
                        <a:effectLst/>
                        <a:latin typeface="Calibri"/>
                      </a:endParaRPr>
                    </a:p>
                  </a:txBody>
                  <a:tcPr marL="12700" marR="12700" marT="12700" marB="0" anchor="b"/>
                </a:tc>
              </a:tr>
              <a:tr h="146151">
                <a:tc>
                  <a:txBody>
                    <a:bodyPr/>
                    <a:lstStyle/>
                    <a:p>
                      <a:pPr algn="r" fontAlgn="b"/>
                      <a:r>
                        <a:rPr lang="en-US" sz="800" u="none" strike="noStrike" dirty="0">
                          <a:effectLst/>
                        </a:rPr>
                        <a:t>$400 </a:t>
                      </a:r>
                      <a:endParaRPr lang="en-US" sz="800" b="0" i="0" u="none" strike="noStrike" dirty="0">
                        <a:solidFill>
                          <a:srgbClr val="000000"/>
                        </a:solidFill>
                        <a:effectLst/>
                        <a:latin typeface="Calibri"/>
                      </a:endParaRPr>
                    </a:p>
                  </a:txBody>
                  <a:tcPr marL="12700" marR="12700" marT="12700" marB="0" anchor="b"/>
                </a:tc>
                <a:tc>
                  <a:txBody>
                    <a:bodyPr/>
                    <a:lstStyle/>
                    <a:p>
                      <a:pPr algn="r" fontAlgn="b"/>
                      <a:r>
                        <a:rPr lang="en-US" sz="800" u="none" strike="noStrike">
                          <a:effectLst/>
                        </a:rPr>
                        <a:t>1</a:t>
                      </a:r>
                      <a:endParaRPr lang="en-US" sz="800" b="0" i="0" u="none" strike="noStrike">
                        <a:solidFill>
                          <a:srgbClr val="000000"/>
                        </a:solidFill>
                        <a:effectLst/>
                        <a:latin typeface="Calibri"/>
                      </a:endParaRPr>
                    </a:p>
                  </a:txBody>
                  <a:tcPr marL="12700" marR="12700" marT="12700" marB="0" anchor="b"/>
                </a:tc>
                <a:tc>
                  <a:txBody>
                    <a:bodyPr/>
                    <a:lstStyle/>
                    <a:p>
                      <a:pPr algn="r" fontAlgn="b"/>
                      <a:r>
                        <a:rPr lang="en-US" sz="800" b="1" i="0" u="none" strike="noStrike" dirty="0">
                          <a:solidFill>
                            <a:srgbClr val="FF0000"/>
                          </a:solidFill>
                          <a:effectLst/>
                        </a:rPr>
                        <a:t>$</a:t>
                      </a:r>
                      <a:r>
                        <a:rPr lang="en-US" sz="800" b="1" i="0" u="none" strike="noStrike" dirty="0" smtClean="0">
                          <a:solidFill>
                            <a:srgbClr val="FF0000"/>
                          </a:solidFill>
                          <a:effectLst/>
                        </a:rPr>
                        <a:t>400k </a:t>
                      </a:r>
                      <a:endParaRPr lang="en-US" sz="800" b="1" i="0" u="none" strike="noStrike" dirty="0">
                        <a:solidFill>
                          <a:srgbClr val="FF0000"/>
                        </a:solidFill>
                        <a:effectLst/>
                        <a:latin typeface="Calibri"/>
                      </a:endParaRPr>
                    </a:p>
                  </a:txBody>
                  <a:tcPr marL="12700" marR="12700" marT="12700" marB="0" anchor="b"/>
                </a:tc>
              </a:tr>
              <a:tr h="146151">
                <a:tc>
                  <a:txBody>
                    <a:bodyPr/>
                    <a:lstStyle/>
                    <a:p>
                      <a:pPr algn="r" fontAlgn="b"/>
                      <a:r>
                        <a:rPr lang="en-US" sz="800" u="none" strike="noStrike">
                          <a:effectLst/>
                        </a:rPr>
                        <a:t>$100 </a:t>
                      </a:r>
                      <a:endParaRPr lang="en-US" sz="800" b="0" i="0" u="none" strike="noStrike">
                        <a:solidFill>
                          <a:srgbClr val="000000"/>
                        </a:solidFill>
                        <a:effectLst/>
                        <a:latin typeface="Calibri"/>
                      </a:endParaRPr>
                    </a:p>
                  </a:txBody>
                  <a:tcPr marL="12700" marR="12700" marT="12700" marB="0" anchor="b"/>
                </a:tc>
                <a:tc>
                  <a:txBody>
                    <a:bodyPr/>
                    <a:lstStyle/>
                    <a:p>
                      <a:pPr algn="r" fontAlgn="b"/>
                      <a:r>
                        <a:rPr lang="en-US" sz="800" u="none" strike="noStrike">
                          <a:effectLst/>
                        </a:rPr>
                        <a:t>2</a:t>
                      </a:r>
                      <a:endParaRPr lang="en-US" sz="800" b="0" i="0" u="none" strike="noStrike">
                        <a:solidFill>
                          <a:srgbClr val="000000"/>
                        </a:solidFill>
                        <a:effectLst/>
                        <a:latin typeface="Calibri"/>
                      </a:endParaRPr>
                    </a:p>
                  </a:txBody>
                  <a:tcPr marL="12700" marR="12700" marT="12700" marB="0" anchor="b"/>
                </a:tc>
                <a:tc>
                  <a:txBody>
                    <a:bodyPr/>
                    <a:lstStyle/>
                    <a:p>
                      <a:pPr algn="r" fontAlgn="b"/>
                      <a:r>
                        <a:rPr lang="en-US" sz="800" u="none" strike="noStrike" dirty="0">
                          <a:effectLst/>
                        </a:rPr>
                        <a:t>$</a:t>
                      </a:r>
                      <a:r>
                        <a:rPr lang="en-US" sz="800" u="none" strike="noStrike" dirty="0" smtClean="0">
                          <a:effectLst/>
                        </a:rPr>
                        <a:t>50k</a:t>
                      </a:r>
                      <a:endParaRPr lang="en-US" sz="800" b="0" i="0" u="none" strike="noStrike" dirty="0">
                        <a:solidFill>
                          <a:srgbClr val="000000"/>
                        </a:solidFill>
                        <a:effectLst/>
                        <a:latin typeface="Calibri"/>
                      </a:endParaRPr>
                    </a:p>
                  </a:txBody>
                  <a:tcPr marL="12700" marR="12700" marT="12700" marB="0" anchor="b"/>
                </a:tc>
              </a:tr>
            </a:tbl>
          </a:graphicData>
        </a:graphic>
      </p:graphicFrame>
      <p:cxnSp>
        <p:nvCxnSpPr>
          <p:cNvPr id="11" name="Straight Arrow Connector 10"/>
          <p:cNvCxnSpPr/>
          <p:nvPr/>
        </p:nvCxnSpPr>
        <p:spPr>
          <a:xfrm flipH="1">
            <a:off x="3268198" y="4041349"/>
            <a:ext cx="41793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3275856" y="4193749"/>
            <a:ext cx="41793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3289969" y="4346149"/>
            <a:ext cx="4179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3289969" y="4674907"/>
            <a:ext cx="41793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3289969" y="4827307"/>
            <a:ext cx="41793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Rectangular Callout 15"/>
          <p:cNvSpPr/>
          <p:nvPr/>
        </p:nvSpPr>
        <p:spPr>
          <a:xfrm>
            <a:off x="6228184" y="5731115"/>
            <a:ext cx="1656184" cy="288032"/>
          </a:xfrm>
          <a:prstGeom prst="wedgeRectCallout">
            <a:avLst>
              <a:gd name="adj1" fmla="val 35971"/>
              <a:gd name="adj2" fmla="val 92496"/>
            </a:avLst>
          </a:prstGeom>
          <a:gradFill flip="none" rotWithShape="1">
            <a:gsLst>
              <a:gs pos="0">
                <a:schemeClr val="accent1">
                  <a:tint val="100000"/>
                  <a:shade val="100000"/>
                  <a:satMod val="130000"/>
                  <a:alpha val="59000"/>
                </a:schemeClr>
              </a:gs>
              <a:gs pos="100000">
                <a:schemeClr val="accent1">
                  <a:tint val="50000"/>
                  <a:shade val="100000"/>
                  <a:satMod val="350000"/>
                  <a:alpha val="59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solidFill>
                  <a:srgbClr val="000000"/>
                </a:solidFill>
              </a:rPr>
              <a:t>This strikes me as high, as a variance</a:t>
            </a:r>
            <a:endParaRPr lang="en-US" sz="1050" dirty="0">
              <a:solidFill>
                <a:srgbClr val="000000"/>
              </a:solidFill>
            </a:endParaRPr>
          </a:p>
        </p:txBody>
      </p:sp>
      <p:cxnSp>
        <p:nvCxnSpPr>
          <p:cNvPr id="6" name="Straight Arrow Connector 5"/>
          <p:cNvCxnSpPr/>
          <p:nvPr/>
        </p:nvCxnSpPr>
        <p:spPr>
          <a:xfrm>
            <a:off x="1403648" y="4041349"/>
            <a:ext cx="2880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1412032" y="4193749"/>
            <a:ext cx="2880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1412032" y="4697985"/>
            <a:ext cx="28803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403648" y="4041349"/>
            <a:ext cx="8384" cy="656636"/>
          </a:xfrm>
          <a:prstGeom prst="line">
            <a:avLst/>
          </a:prstGeom>
        </p:spPr>
        <p:style>
          <a:lnRef idx="2">
            <a:schemeClr val="accent1"/>
          </a:lnRef>
          <a:fillRef idx="0">
            <a:schemeClr val="accent1"/>
          </a:fillRef>
          <a:effectRef idx="1">
            <a:schemeClr val="accent1"/>
          </a:effectRef>
          <a:fontRef idx="minor">
            <a:schemeClr val="tx1"/>
          </a:fontRef>
        </p:style>
      </p:cxnSp>
      <p:sp>
        <p:nvSpPr>
          <p:cNvPr id="22" name="Rectangular Callout 21"/>
          <p:cNvSpPr/>
          <p:nvPr/>
        </p:nvSpPr>
        <p:spPr>
          <a:xfrm>
            <a:off x="35496" y="3842093"/>
            <a:ext cx="1071736" cy="504056"/>
          </a:xfrm>
          <a:prstGeom prst="wedgeRectCallout">
            <a:avLst>
              <a:gd name="adj1" fmla="val 77527"/>
              <a:gd name="adj2" fmla="val 80978"/>
            </a:avLst>
          </a:prstGeom>
          <a:gradFill flip="none" rotWithShape="1">
            <a:gsLst>
              <a:gs pos="0">
                <a:schemeClr val="accent1">
                  <a:tint val="100000"/>
                  <a:shade val="100000"/>
                  <a:satMod val="130000"/>
                  <a:alpha val="59000"/>
                </a:schemeClr>
              </a:gs>
              <a:gs pos="100000">
                <a:schemeClr val="accent1">
                  <a:tint val="50000"/>
                  <a:shade val="100000"/>
                  <a:satMod val="350000"/>
                  <a:alpha val="59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r>
              <a:rPr lang="en-US" sz="1050" dirty="0" smtClean="0">
                <a:solidFill>
                  <a:srgbClr val="000000"/>
                </a:solidFill>
              </a:rPr>
              <a:t>These strike me as high cost per head</a:t>
            </a:r>
            <a:endParaRPr lang="en-US" sz="1050" dirty="0">
              <a:solidFill>
                <a:srgbClr val="000000"/>
              </a:solidFill>
            </a:endParaRPr>
          </a:p>
        </p:txBody>
      </p:sp>
    </p:spTree>
    <p:extLst>
      <p:ext uri="{BB962C8B-B14F-4D97-AF65-F5344CB8AC3E}">
        <p14:creationId xmlns:p14="http://schemas.microsoft.com/office/powerpoint/2010/main" val="3450509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331974" y="188640"/>
            <a:ext cx="8635168" cy="587027"/>
          </a:xfrm>
        </p:spPr>
        <p:txBody>
          <a:bodyPr/>
          <a:lstStyle/>
          <a:p>
            <a:r>
              <a:rPr lang="en-US" dirty="0" smtClean="0"/>
              <a:t>New gTLD Program – Multi-Year View</a:t>
            </a:r>
            <a:br>
              <a:rPr lang="en-US" dirty="0" smtClean="0"/>
            </a:br>
            <a:r>
              <a:rPr lang="en-US" sz="1200" dirty="0" smtClean="0"/>
              <a:t>(In </a:t>
            </a:r>
            <a:r>
              <a:rPr lang="en-US" sz="1200" dirty="0"/>
              <a:t>thousands)</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7776864" cy="548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9414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543743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42910" y="620688"/>
            <a:ext cx="4373106" cy="5965701"/>
          </a:xfrm>
        </p:spPr>
        <p:txBody>
          <a:bodyPr/>
          <a:lstStyle/>
          <a:p>
            <a:pPr>
              <a:buClr>
                <a:schemeClr val="bg1">
                  <a:lumMod val="50000"/>
                </a:schemeClr>
              </a:buClr>
            </a:pPr>
            <a:r>
              <a:rPr lang="en-US" sz="2000" dirty="0" smtClean="0">
                <a:solidFill>
                  <a:srgbClr val="7F7F7F"/>
                </a:solidFill>
              </a:rPr>
              <a:t>Update on the current year financial information, including:</a:t>
            </a:r>
          </a:p>
          <a:p>
            <a:pPr marL="342900" indent="-342900">
              <a:buClr>
                <a:schemeClr val="bg1">
                  <a:lumMod val="50000"/>
                </a:schemeClr>
              </a:buClr>
              <a:buFont typeface="Arial"/>
              <a:buChar char="•"/>
            </a:pPr>
            <a:r>
              <a:rPr lang="en-US" sz="2000" dirty="0" smtClean="0">
                <a:solidFill>
                  <a:srgbClr val="7F7F7F"/>
                </a:solidFill>
              </a:rPr>
              <a:t>Key changes between the FY13 approved Budget, and a full year forecast of the FY13 financial data established after 7 months of activity.  </a:t>
            </a:r>
          </a:p>
          <a:p>
            <a:pPr marL="342900" indent="-342900">
              <a:buClr>
                <a:schemeClr val="bg1">
                  <a:lumMod val="50000"/>
                </a:schemeClr>
              </a:buClr>
              <a:buFont typeface="Arial"/>
              <a:buChar char="•"/>
            </a:pPr>
            <a:r>
              <a:rPr lang="en-US" sz="2000" dirty="0" smtClean="0">
                <a:solidFill>
                  <a:srgbClr val="7F7F7F"/>
                </a:solidFill>
              </a:rPr>
              <a:t>FY14 suggested Budget information and main changes between the FY13 Forecast and the projected FY14 Budget. </a:t>
            </a:r>
          </a:p>
          <a:p>
            <a:pPr marL="342900" indent="-342900">
              <a:buClr>
                <a:schemeClr val="bg1">
                  <a:lumMod val="50000"/>
                </a:schemeClr>
              </a:buClr>
              <a:buFont typeface="Arial"/>
              <a:buChar char="•"/>
            </a:pPr>
            <a:r>
              <a:rPr lang="en-US" sz="2000" dirty="0" smtClean="0">
                <a:solidFill>
                  <a:srgbClr val="7F7F7F"/>
                </a:solidFill>
              </a:rPr>
              <a:t>Comprehensive breakdown of the FY14 budgeted costs across all the projects and activities carried out by the organization, using the internal management system </a:t>
            </a:r>
            <a:r>
              <a:rPr lang="en-US" sz="2000" dirty="0" err="1" smtClean="0">
                <a:solidFill>
                  <a:srgbClr val="7F7F7F"/>
                </a:solidFill>
              </a:rPr>
              <a:t>AtTask</a:t>
            </a:r>
            <a:r>
              <a:rPr lang="en-US" sz="2000" dirty="0" smtClean="0">
                <a:solidFill>
                  <a:srgbClr val="7F7F7F"/>
                </a:solidFill>
              </a:rPr>
              <a:t>, also visible on myICANN.org.</a:t>
            </a:r>
          </a:p>
          <a:p>
            <a:pPr>
              <a:buClr>
                <a:schemeClr val="bg1">
                  <a:lumMod val="50000"/>
                </a:schemeClr>
              </a:buClr>
            </a:pPr>
            <a:endParaRPr lang="en-US" sz="1200" dirty="0" smtClean="0"/>
          </a:p>
          <a:p>
            <a:pPr>
              <a:buClr>
                <a:srgbClr val="43ACDA"/>
              </a:buClr>
            </a:pPr>
            <a:endParaRPr lang="en-US" sz="1200" dirty="0"/>
          </a:p>
          <a:p>
            <a:pPr>
              <a:buClr>
                <a:srgbClr val="43ACDA"/>
              </a:buClr>
            </a:pPr>
            <a:endParaRPr lang="en-US" sz="1200" dirty="0"/>
          </a:p>
          <a:p>
            <a:pPr>
              <a:buClr>
                <a:srgbClr val="43ACDA"/>
              </a:buClr>
            </a:pPr>
            <a:endParaRPr lang="en-US" sz="1200" dirty="0"/>
          </a:p>
          <a:p>
            <a:pPr>
              <a:buClr>
                <a:srgbClr val="43ACDA"/>
              </a:buClr>
            </a:pPr>
            <a:endParaRPr lang="en-US" sz="1200" dirty="0"/>
          </a:p>
        </p:txBody>
      </p:sp>
      <p:sp>
        <p:nvSpPr>
          <p:cNvPr id="4" name="Title 3"/>
          <p:cNvSpPr>
            <a:spLocks noGrp="1"/>
          </p:cNvSpPr>
          <p:nvPr>
            <p:ph type="title"/>
          </p:nvPr>
        </p:nvSpPr>
        <p:spPr>
          <a:xfrm>
            <a:off x="329320" y="116632"/>
            <a:ext cx="8635168" cy="587027"/>
          </a:xfrm>
        </p:spPr>
        <p:txBody>
          <a:bodyPr/>
          <a:lstStyle/>
          <a:p>
            <a:r>
              <a:rPr lang="en-US" dirty="0" smtClean="0"/>
              <a:t>Content</a:t>
            </a:r>
            <a:endParaRPr lang="en-US" dirty="0"/>
          </a:p>
        </p:txBody>
      </p:sp>
      <p:pic>
        <p:nvPicPr>
          <p:cNvPr id="2" name="Picture 1" descr="13341843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5936" y="1774261"/>
            <a:ext cx="3991921" cy="26628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1191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75356" y="1772816"/>
            <a:ext cx="8352928" cy="2376264"/>
          </a:xfrm>
        </p:spPr>
        <p:txBody>
          <a:bodyPr vert="horz"/>
          <a:lstStyle/>
          <a:p>
            <a:pPr algn="ctr">
              <a:lnSpc>
                <a:spcPct val="80000"/>
              </a:lnSpc>
              <a:spcBef>
                <a:spcPct val="0"/>
              </a:spcBef>
            </a:pPr>
            <a:endParaRPr lang="en-US" sz="2800" dirty="0">
              <a:solidFill>
                <a:srgbClr val="7F7F7F"/>
              </a:solidFill>
              <a:latin typeface="Helvetica Neue Medium"/>
              <a:ea typeface="+mj-ea"/>
              <a:cs typeface="Helvetica Neue Medium"/>
            </a:endParaRPr>
          </a:p>
          <a:p>
            <a:pPr algn="ctr">
              <a:lnSpc>
                <a:spcPct val="80000"/>
              </a:lnSpc>
              <a:spcBef>
                <a:spcPct val="0"/>
              </a:spcBef>
            </a:pPr>
            <a:r>
              <a:rPr lang="en-US" sz="4400" dirty="0" smtClean="0">
                <a:solidFill>
                  <a:srgbClr val="7F7F7F"/>
                </a:solidFill>
                <a:latin typeface="Helvetica Neue Medium"/>
                <a:ea typeface="+mj-ea"/>
                <a:cs typeface="Helvetica Neue Medium"/>
              </a:rPr>
              <a:t>Organizational</a:t>
            </a:r>
          </a:p>
          <a:p>
            <a:pPr algn="ctr">
              <a:lnSpc>
                <a:spcPct val="80000"/>
              </a:lnSpc>
              <a:spcBef>
                <a:spcPct val="0"/>
              </a:spcBef>
            </a:pPr>
            <a:r>
              <a:rPr lang="en-US" sz="4400" dirty="0" smtClean="0">
                <a:solidFill>
                  <a:srgbClr val="7F7F7F"/>
                </a:solidFill>
                <a:latin typeface="Helvetica Neue Medium"/>
                <a:ea typeface="+mj-ea"/>
                <a:cs typeface="Helvetica Neue Medium"/>
              </a:rPr>
              <a:t>Transformation</a:t>
            </a:r>
            <a:endParaRPr lang="en-US" sz="2800" dirty="0">
              <a:solidFill>
                <a:srgbClr val="7F7F7F"/>
              </a:solidFill>
              <a:latin typeface="Helvetica Neue Medium"/>
              <a:ea typeface="+mj-ea"/>
              <a:cs typeface="Helvetica Neue Medium"/>
            </a:endParaRPr>
          </a:p>
        </p:txBody>
      </p:sp>
    </p:spTree>
    <p:extLst>
      <p:ext uri="{BB962C8B-B14F-4D97-AF65-F5344CB8AC3E}">
        <p14:creationId xmlns:p14="http://schemas.microsoft.com/office/powerpoint/2010/main" val="261683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1124744"/>
            <a:ext cx="4248472" cy="5112568"/>
          </a:xfrm>
        </p:spPr>
        <p:txBody>
          <a:bodyPr/>
          <a:lstStyle/>
          <a:p>
            <a:pPr>
              <a:buClr>
                <a:srgbClr val="43ACDA"/>
              </a:buClr>
            </a:pPr>
            <a:r>
              <a:rPr lang="en-US" sz="2800" dirty="0" smtClean="0">
                <a:solidFill>
                  <a:srgbClr val="7F7F7F"/>
                </a:solidFill>
              </a:rPr>
              <a:t>Following the launch of the New </a:t>
            </a:r>
            <a:r>
              <a:rPr lang="en-US" sz="2800" dirty="0" err="1" smtClean="0">
                <a:solidFill>
                  <a:srgbClr val="7F7F7F"/>
                </a:solidFill>
              </a:rPr>
              <a:t>gTLD</a:t>
            </a:r>
            <a:r>
              <a:rPr lang="en-US" sz="2800" dirty="0" smtClean="0">
                <a:solidFill>
                  <a:srgbClr val="7F7F7F"/>
                </a:solidFill>
              </a:rPr>
              <a:t> Program in FY12, ICANN has continued on the path of accelerated changes in FY13.</a:t>
            </a:r>
          </a:p>
        </p:txBody>
      </p:sp>
      <p:sp>
        <p:nvSpPr>
          <p:cNvPr id="4" name="Title 3"/>
          <p:cNvSpPr>
            <a:spLocks noGrp="1"/>
          </p:cNvSpPr>
          <p:nvPr>
            <p:ph type="title"/>
          </p:nvPr>
        </p:nvSpPr>
        <p:spPr>
          <a:xfrm>
            <a:off x="329320" y="321693"/>
            <a:ext cx="8635168" cy="587027"/>
          </a:xfrm>
        </p:spPr>
        <p:txBody>
          <a:bodyPr/>
          <a:lstStyle/>
          <a:p>
            <a:r>
              <a:rPr lang="en-US" dirty="0" smtClean="0"/>
              <a:t>FY13 and FY14: Continued Transformation</a:t>
            </a:r>
            <a:endParaRPr lang="en-US" dirty="0"/>
          </a:p>
        </p:txBody>
      </p:sp>
      <p:pic>
        <p:nvPicPr>
          <p:cNvPr id="2" name="Picture 1" descr="14377095_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988840"/>
            <a:ext cx="4143247" cy="29007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6691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95536" y="908720"/>
            <a:ext cx="8496944" cy="5328592"/>
          </a:xfrm>
        </p:spPr>
        <p:txBody>
          <a:bodyPr/>
          <a:lstStyle/>
          <a:p>
            <a:pPr>
              <a:buClr>
                <a:srgbClr val="43ACDA"/>
              </a:buClr>
            </a:pPr>
            <a:r>
              <a:rPr lang="en-US" sz="2000" dirty="0" smtClean="0">
                <a:solidFill>
                  <a:srgbClr val="7F7F7F"/>
                </a:solidFill>
              </a:rPr>
              <a:t>Most of the initial evaluation phase of the New </a:t>
            </a:r>
            <a:r>
              <a:rPr lang="en-US" sz="2000" dirty="0" err="1" smtClean="0">
                <a:solidFill>
                  <a:srgbClr val="7F7F7F"/>
                </a:solidFill>
              </a:rPr>
              <a:t>gTLD</a:t>
            </a:r>
            <a:r>
              <a:rPr lang="en-US" sz="2000" dirty="0" smtClean="0">
                <a:solidFill>
                  <a:srgbClr val="7F7F7F"/>
                </a:solidFill>
              </a:rPr>
              <a:t> Program has been carried out, representing the majority of the entire evaluation process. Meanwhile, the organization has welcomed a new CEO. </a:t>
            </a:r>
          </a:p>
          <a:p>
            <a:pPr>
              <a:buClr>
                <a:srgbClr val="43ACDA"/>
              </a:buClr>
            </a:pPr>
            <a:endParaRPr lang="en-US" sz="2000" dirty="0">
              <a:solidFill>
                <a:srgbClr val="7F7F7F"/>
              </a:solidFill>
            </a:endParaRPr>
          </a:p>
          <a:p>
            <a:pPr>
              <a:buClr>
                <a:srgbClr val="43ACDA"/>
              </a:buClr>
            </a:pPr>
            <a:r>
              <a:rPr lang="en-US" sz="2000" dirty="0" smtClean="0">
                <a:solidFill>
                  <a:srgbClr val="7F7F7F"/>
                </a:solidFill>
              </a:rPr>
              <a:t>The new leadership has brought immediate focus on the transformation of the organization towards operational excellence, has initiated a renewed and expanded stakeholders’ engagement activity, and has addressed the strategic requirements of the New </a:t>
            </a:r>
            <a:r>
              <a:rPr lang="en-US" sz="2000" dirty="0" err="1" smtClean="0">
                <a:solidFill>
                  <a:srgbClr val="7F7F7F"/>
                </a:solidFill>
              </a:rPr>
              <a:t>gTLD</a:t>
            </a:r>
            <a:r>
              <a:rPr lang="en-US" sz="2000" dirty="0" smtClean="0">
                <a:solidFill>
                  <a:srgbClr val="7F7F7F"/>
                </a:solidFill>
              </a:rPr>
              <a:t> Program. </a:t>
            </a:r>
          </a:p>
          <a:p>
            <a:pPr>
              <a:buClr>
                <a:srgbClr val="43ACDA"/>
              </a:buClr>
            </a:pPr>
            <a:endParaRPr lang="en-US" sz="2000" dirty="0">
              <a:solidFill>
                <a:srgbClr val="7F7F7F"/>
              </a:solidFill>
            </a:endParaRPr>
          </a:p>
          <a:p>
            <a:pPr>
              <a:buClr>
                <a:srgbClr val="43ACDA"/>
              </a:buClr>
            </a:pPr>
            <a:r>
              <a:rPr lang="en-US" sz="2000" dirty="0" smtClean="0">
                <a:solidFill>
                  <a:srgbClr val="7F7F7F"/>
                </a:solidFill>
              </a:rPr>
              <a:t>The resources of the organization for FY13 have been carefully concentrated on these areas with an emphasis on acquiring required talent and selectively completing critical projects, allowing operating expenses to remain below budgeted levels.</a:t>
            </a:r>
          </a:p>
        </p:txBody>
      </p:sp>
      <p:sp>
        <p:nvSpPr>
          <p:cNvPr id="4" name="Title 3"/>
          <p:cNvSpPr>
            <a:spLocks noGrp="1"/>
          </p:cNvSpPr>
          <p:nvPr>
            <p:ph type="title"/>
          </p:nvPr>
        </p:nvSpPr>
        <p:spPr>
          <a:xfrm>
            <a:off x="329320" y="321693"/>
            <a:ext cx="8635168" cy="587027"/>
          </a:xfrm>
        </p:spPr>
        <p:txBody>
          <a:bodyPr/>
          <a:lstStyle/>
          <a:p>
            <a:r>
              <a:rPr lang="en-US" dirty="0" smtClean="0"/>
              <a:t>FY13 and FY14: Continued Transformation</a:t>
            </a:r>
            <a:endParaRPr lang="en-US" dirty="0"/>
          </a:p>
        </p:txBody>
      </p:sp>
    </p:spTree>
    <p:extLst>
      <p:ext uri="{BB962C8B-B14F-4D97-AF65-F5344CB8AC3E}">
        <p14:creationId xmlns:p14="http://schemas.microsoft.com/office/powerpoint/2010/main" val="2471794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35496" y="908720"/>
            <a:ext cx="8496944" cy="5328592"/>
          </a:xfrm>
        </p:spPr>
        <p:txBody>
          <a:bodyPr/>
          <a:lstStyle/>
          <a:p>
            <a:pPr>
              <a:buClr>
                <a:srgbClr val="43ACDA"/>
              </a:buClr>
            </a:pPr>
            <a:r>
              <a:rPr lang="en-US" sz="2000" dirty="0" smtClean="0">
                <a:solidFill>
                  <a:srgbClr val="7F7F7F"/>
                </a:solidFill>
              </a:rPr>
              <a:t>In FY14, the organization will implement strategic initiatives designed in FY13:</a:t>
            </a:r>
          </a:p>
          <a:p>
            <a:pPr marL="342900" indent="-342900">
              <a:buClr>
                <a:srgbClr val="43ACDA"/>
              </a:buClr>
              <a:buFont typeface="Arial"/>
              <a:buChar char="•"/>
            </a:pPr>
            <a:r>
              <a:rPr lang="en-US" sz="2000" dirty="0" smtClean="0">
                <a:solidFill>
                  <a:srgbClr val="7F7F7F"/>
                </a:solidFill>
              </a:rPr>
              <a:t>Transforming into a worldwide matrix organization, expanding ICANN’s presence internationally, thus allowing a truly global stakeholders’ engagement</a:t>
            </a:r>
          </a:p>
          <a:p>
            <a:pPr marL="342900" indent="-342900">
              <a:buClr>
                <a:srgbClr val="43ACDA"/>
              </a:buClr>
              <a:buFont typeface="Arial"/>
              <a:buChar char="•"/>
            </a:pPr>
            <a:r>
              <a:rPr lang="en-US" sz="2000" dirty="0" smtClean="0">
                <a:solidFill>
                  <a:srgbClr val="7F7F7F"/>
                </a:solidFill>
              </a:rPr>
              <a:t>Implementing a DNS Industry Engagement organization</a:t>
            </a:r>
          </a:p>
          <a:p>
            <a:pPr marL="342900" indent="-342900">
              <a:buClr>
                <a:srgbClr val="43ACDA"/>
              </a:buClr>
              <a:buFont typeface="Arial"/>
              <a:buChar char="•"/>
            </a:pPr>
            <a:r>
              <a:rPr lang="en-US" sz="2000" dirty="0" smtClean="0">
                <a:solidFill>
                  <a:srgbClr val="7F7F7F"/>
                </a:solidFill>
              </a:rPr>
              <a:t>Further strengthening the infrastructure. </a:t>
            </a:r>
          </a:p>
          <a:p>
            <a:pPr>
              <a:buClr>
                <a:srgbClr val="43ACDA"/>
              </a:buClr>
            </a:pPr>
            <a:endParaRPr lang="en-US" sz="2000" dirty="0">
              <a:solidFill>
                <a:srgbClr val="7F7F7F"/>
              </a:solidFill>
            </a:endParaRPr>
          </a:p>
          <a:p>
            <a:pPr>
              <a:buClr>
                <a:srgbClr val="43ACDA"/>
              </a:buClr>
            </a:pPr>
            <a:r>
              <a:rPr lang="en-US" sz="2000" dirty="0" smtClean="0">
                <a:solidFill>
                  <a:srgbClr val="7F7F7F"/>
                </a:solidFill>
              </a:rPr>
              <a:t>These ambitious changes will drive an increase of expenses across most areas of the organization, while funding also increases as a result of the new registries progressively starting operations.</a:t>
            </a:r>
          </a:p>
        </p:txBody>
      </p:sp>
      <p:sp>
        <p:nvSpPr>
          <p:cNvPr id="4" name="Title 3"/>
          <p:cNvSpPr>
            <a:spLocks noGrp="1"/>
          </p:cNvSpPr>
          <p:nvPr>
            <p:ph type="title"/>
          </p:nvPr>
        </p:nvSpPr>
        <p:spPr>
          <a:xfrm>
            <a:off x="329320" y="321693"/>
            <a:ext cx="8635168" cy="587027"/>
          </a:xfrm>
        </p:spPr>
        <p:txBody>
          <a:bodyPr/>
          <a:lstStyle/>
          <a:p>
            <a:r>
              <a:rPr lang="en-US" dirty="0" smtClean="0"/>
              <a:t>FY13 and FY14: Continued Transformation</a:t>
            </a:r>
            <a:endParaRPr lang="en-US" dirty="0"/>
          </a:p>
        </p:txBody>
      </p:sp>
      <p:sp>
        <p:nvSpPr>
          <p:cNvPr id="2" name="Rectangular Callout 1"/>
          <p:cNvSpPr/>
          <p:nvPr/>
        </p:nvSpPr>
        <p:spPr>
          <a:xfrm>
            <a:off x="8021194" y="116632"/>
            <a:ext cx="1080120" cy="2581325"/>
          </a:xfrm>
          <a:prstGeom prst="wedgeRectCallout">
            <a:avLst>
              <a:gd name="adj1" fmla="val -102217"/>
              <a:gd name="adj2" fmla="val 21599"/>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It looks like we’re already committed to this dramatic change of the organization – but what happens if we can’t sustain it or it causes damage?  Is there room for some “pilot before we roll” behavior?</a:t>
            </a:r>
            <a:endParaRPr lang="en-US" sz="1100" dirty="0">
              <a:solidFill>
                <a:srgbClr val="0000FF"/>
              </a:solidFill>
            </a:endParaRPr>
          </a:p>
        </p:txBody>
      </p:sp>
      <p:sp>
        <p:nvSpPr>
          <p:cNvPr id="13" name="Rectangular Callout 12"/>
          <p:cNvSpPr/>
          <p:nvPr/>
        </p:nvSpPr>
        <p:spPr>
          <a:xfrm>
            <a:off x="5364088" y="2979869"/>
            <a:ext cx="3707904" cy="792088"/>
          </a:xfrm>
          <a:prstGeom prst="wedgeRectCallout">
            <a:avLst>
              <a:gd name="adj1" fmla="val -37277"/>
              <a:gd name="adj2" fmla="val -63020"/>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There seem to be a number of overlapping initiatives in this area (detailed in subsequent slides).  Issues: redundancy, scope-creep, over-rapid expansion, questions of ICANN’s role in promoting the “DNS Industry”</a:t>
            </a:r>
            <a:endParaRPr lang="en-US" sz="1100" dirty="0">
              <a:solidFill>
                <a:srgbClr val="0000FF"/>
              </a:solidFill>
            </a:endParaRPr>
          </a:p>
        </p:txBody>
      </p:sp>
      <p:sp>
        <p:nvSpPr>
          <p:cNvPr id="14" name="Rectangular Callout 13"/>
          <p:cNvSpPr/>
          <p:nvPr/>
        </p:nvSpPr>
        <p:spPr>
          <a:xfrm>
            <a:off x="611560" y="4797152"/>
            <a:ext cx="3707904" cy="792088"/>
          </a:xfrm>
          <a:prstGeom prst="wedgeRectCallout">
            <a:avLst>
              <a:gd name="adj1" fmla="val -2830"/>
              <a:gd name="adj2" fmla="val -247177"/>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solidFill>
                  <a:srgbClr val="0000FF"/>
                </a:solidFill>
              </a:rPr>
              <a:t>SSR </a:t>
            </a:r>
            <a:r>
              <a:rPr lang="en-US" sz="1100" dirty="0" smtClean="0">
                <a:solidFill>
                  <a:srgbClr val="0000FF"/>
                </a:solidFill>
              </a:rPr>
              <a:t>staff/infrastructure, </a:t>
            </a:r>
            <a:r>
              <a:rPr lang="en-US" sz="1100" dirty="0">
                <a:solidFill>
                  <a:srgbClr val="0000FF"/>
                </a:solidFill>
              </a:rPr>
              <a:t>and </a:t>
            </a:r>
            <a:r>
              <a:rPr lang="en-US" sz="1100" dirty="0" smtClean="0">
                <a:solidFill>
                  <a:srgbClr val="0000FF"/>
                </a:solidFill>
              </a:rPr>
              <a:t>bottom-up policy </a:t>
            </a:r>
            <a:r>
              <a:rPr lang="en-US" sz="1100" dirty="0">
                <a:solidFill>
                  <a:srgbClr val="0000FF"/>
                </a:solidFill>
              </a:rPr>
              <a:t>making </a:t>
            </a:r>
            <a:r>
              <a:rPr lang="en-US" sz="1100" dirty="0" smtClean="0">
                <a:solidFill>
                  <a:srgbClr val="0000FF"/>
                </a:solidFill>
              </a:rPr>
              <a:t>bodies, </a:t>
            </a:r>
            <a:r>
              <a:rPr lang="en-US" sz="1100" dirty="0">
                <a:solidFill>
                  <a:srgbClr val="0000FF"/>
                </a:solidFill>
              </a:rPr>
              <a:t>are suffering </a:t>
            </a:r>
            <a:r>
              <a:rPr lang="en-US" sz="1100" dirty="0" smtClean="0">
                <a:solidFill>
                  <a:srgbClr val="0000FF"/>
                </a:solidFill>
              </a:rPr>
              <a:t>in </a:t>
            </a:r>
            <a:r>
              <a:rPr lang="en-US" sz="1100" dirty="0">
                <a:solidFill>
                  <a:srgbClr val="0000FF"/>
                </a:solidFill>
              </a:rPr>
              <a:t>this budget.</a:t>
            </a:r>
          </a:p>
        </p:txBody>
      </p:sp>
      <p:sp>
        <p:nvSpPr>
          <p:cNvPr id="16" name="Rectangular Callout 15"/>
          <p:cNvSpPr/>
          <p:nvPr/>
        </p:nvSpPr>
        <p:spPr>
          <a:xfrm>
            <a:off x="4572000" y="4869160"/>
            <a:ext cx="3707904" cy="792088"/>
          </a:xfrm>
          <a:prstGeom prst="wedgeRectCallout">
            <a:avLst>
              <a:gd name="adj1" fmla="val 888"/>
              <a:gd name="adj2" fmla="val -118908"/>
            </a:avLst>
          </a:prstGeom>
          <a:gradFill flip="none" rotWithShape="1">
            <a:gsLst>
              <a:gs pos="0">
                <a:schemeClr val="accent1">
                  <a:tint val="100000"/>
                  <a:shade val="100000"/>
                  <a:satMod val="130000"/>
                  <a:alpha val="48000"/>
                </a:schemeClr>
              </a:gs>
              <a:gs pos="100000">
                <a:schemeClr val="accent1">
                  <a:tint val="50000"/>
                  <a:shade val="100000"/>
                  <a:satMod val="350000"/>
                  <a:alpha val="48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rgbClr val="0000FF"/>
                </a:solidFill>
              </a:rPr>
              <a:t>What happens if these revenue assumptions are wrong.  What if the gTLDs are delayed – does ICANN create an ambiguous role for itself by having a stake in, and a bet on, the timing and size of that new revenue stream?</a:t>
            </a:r>
            <a:endParaRPr lang="en-US" sz="1100" dirty="0">
              <a:solidFill>
                <a:srgbClr val="0000FF"/>
              </a:solidFill>
            </a:endParaRPr>
          </a:p>
        </p:txBody>
      </p:sp>
    </p:spTree>
    <p:extLst>
      <p:ext uri="{BB962C8B-B14F-4D97-AF65-F5344CB8AC3E}">
        <p14:creationId xmlns:p14="http://schemas.microsoft.com/office/powerpoint/2010/main" val="2471794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CANN_New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7620</TotalTime>
  <Words>2435</Words>
  <Application>Microsoft Macintosh PowerPoint</Application>
  <PresentationFormat>On-screen Show (4:3)</PresentationFormat>
  <Paragraphs>349</Paragraphs>
  <Slides>44</Slides>
  <Notes>39</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44</vt:i4>
      </vt:variant>
    </vt:vector>
  </HeadingPairs>
  <TitlesOfParts>
    <vt:vector size="46" baseType="lpstr">
      <vt:lpstr>ICANN_New_Template</vt:lpstr>
      <vt:lpstr>\\ds.icann.org\dfs\Finance\Finance - Admin\FY13\NgTLD\Working Files\NgTLD Financial Summary - Apr 2013.xlsx!Sheet1!R29C1:R62C4</vt:lpstr>
      <vt:lpstr>ICANN | FY14 Draft Operating Plan and Budget</vt:lpstr>
      <vt:lpstr>Table of Contents</vt:lpstr>
      <vt:lpstr>Overview</vt:lpstr>
      <vt:lpstr>Background</vt:lpstr>
      <vt:lpstr>Content</vt:lpstr>
      <vt:lpstr>PowerPoint Presentation</vt:lpstr>
      <vt:lpstr>FY13 and FY14: Continued Transformation</vt:lpstr>
      <vt:lpstr>FY13 and FY14: Continued Transformation</vt:lpstr>
      <vt:lpstr>FY13 and FY14: Continued Transformation</vt:lpstr>
      <vt:lpstr>PowerPoint Presentation</vt:lpstr>
      <vt:lpstr>PowerPoint Presentation</vt:lpstr>
      <vt:lpstr>Budget process – Mid-year change </vt:lpstr>
      <vt:lpstr>PowerPoint Presentation</vt:lpstr>
      <vt:lpstr>FY13 Forecast vs. FY13 Published Budget (In thousands)</vt:lpstr>
      <vt:lpstr>FY13 Forecast vs. FY13 Published Budget - Revenue (In thousands)</vt:lpstr>
      <vt:lpstr>FY13 Forecast Variance Analysis – Revenue (In thousands)</vt:lpstr>
      <vt:lpstr>FY13 Forecast Variance Analysis – Operating Expenses (In thousands)</vt:lpstr>
      <vt:lpstr>PowerPoint Presentation</vt:lpstr>
      <vt:lpstr>FY14 Draft Operating Plan &amp; Budget vs. FY13 Forecast (In thousands)</vt:lpstr>
      <vt:lpstr>FY14 Draft Operating Plan &amp; Budget vs. FY13 Forecast - Revenue (In thousands)</vt:lpstr>
      <vt:lpstr>FY14 Draft Operating Plan &amp; Budget Variance Analysis – Revenue (In thousands)</vt:lpstr>
      <vt:lpstr>FY14 Draft Operating Plan &amp; Budget Variance Analysis (In thousands)</vt:lpstr>
      <vt:lpstr>FY14 Draft Operating Plan &amp; Budget Headcount by Function</vt:lpstr>
      <vt:lpstr>FY14 Draft Operating Plan &amp; Budget Headcount Growth</vt:lpstr>
      <vt:lpstr>PowerPoint Presentation</vt:lpstr>
      <vt:lpstr>PowerPoint Presentation</vt:lpstr>
      <vt:lpstr>PowerPoint Presentation</vt:lpstr>
      <vt:lpstr>FY14 Draft Operating Plan &amp; Budget – AtTask (In thousands)</vt:lpstr>
      <vt:lpstr>FY14 Draft Operating Plan &amp; Budget – AtTask (In thousands)</vt:lpstr>
      <vt:lpstr>FY14 Draft Operating Plan &amp; Budget – AtTask (In thousands)</vt:lpstr>
      <vt:lpstr>FY14 Draft Operating Plan &amp; Budget – AtTask (In thousands)</vt:lpstr>
      <vt:lpstr>FY14 Draft Operating Plan &amp; Budget – AtTask (In thousands)</vt:lpstr>
      <vt:lpstr>PowerPoint Presentation</vt:lpstr>
      <vt:lpstr>FY14 Draft Operating Plan &amp; Budget – Community Support Requests (In thousands)</vt:lpstr>
      <vt:lpstr>FY14 Draft Operating Plan &amp; Budget – Community Support Requests</vt:lpstr>
      <vt:lpstr>FY14 Draft Operating Plan &amp; Budget – Community Support Requests Cont.</vt:lpstr>
      <vt:lpstr>PowerPoint Presentation</vt:lpstr>
      <vt:lpstr>New gTLD Program – Financial Summary (In thousands)</vt:lpstr>
      <vt:lpstr>New gTLD Program – Financial Summary (In thousands)</vt:lpstr>
      <vt:lpstr>New gTLD Program – Financial Summary (In thousands)</vt:lpstr>
      <vt:lpstr>New gTLD Program – Operating Expenses (In thousands)</vt:lpstr>
      <vt:lpstr>PowerPoint Presentation</vt:lpstr>
      <vt:lpstr>New gTLD Program – Multi-Year View (In thousands)</vt:lpstr>
      <vt:lpstr>Thank You</vt:lpstr>
    </vt:vector>
  </TitlesOfParts>
  <Manager>Jim Trengrove</Manager>
  <Company>Internet Corporation for Assigned Names &amp; Numbers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ICANN &amp; Internet Ecosystem</dc:title>
  <dc:subject>Internet Governance</dc:subject>
  <dc:creator>Lynn Lipinski</dc:creator>
  <cp:keywords>ICANN internet governance</cp:keywords>
  <cp:lastModifiedBy>Mike O'Connor</cp:lastModifiedBy>
  <cp:revision>516</cp:revision>
  <cp:lastPrinted>2013-05-10T20:18:16Z</cp:lastPrinted>
  <dcterms:created xsi:type="dcterms:W3CDTF">2013-02-01T20:13:10Z</dcterms:created>
  <dcterms:modified xsi:type="dcterms:W3CDTF">2013-05-13T19:04:54Z</dcterms:modified>
</cp:coreProperties>
</file>