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38" r:id="rId1"/>
  </p:sldMasterIdLst>
  <p:notesMasterIdLst>
    <p:notesMasterId r:id="rId20"/>
  </p:notesMasterIdLst>
  <p:handoutMasterIdLst>
    <p:handoutMasterId r:id="rId21"/>
  </p:handoutMasterIdLst>
  <p:sldIdLst>
    <p:sldId id="336" r:id="rId2"/>
    <p:sldId id="259" r:id="rId3"/>
    <p:sldId id="410" r:id="rId4"/>
    <p:sldId id="276" r:id="rId5"/>
    <p:sldId id="402" r:id="rId6"/>
    <p:sldId id="404" r:id="rId7"/>
    <p:sldId id="406" r:id="rId8"/>
    <p:sldId id="337" r:id="rId9"/>
    <p:sldId id="407" r:id="rId10"/>
    <p:sldId id="382" r:id="rId11"/>
    <p:sldId id="421" r:id="rId12"/>
    <p:sldId id="411" r:id="rId13"/>
    <p:sldId id="414" r:id="rId14"/>
    <p:sldId id="418" r:id="rId15"/>
    <p:sldId id="408" r:id="rId16"/>
    <p:sldId id="409" r:id="rId17"/>
    <p:sldId id="419" r:id="rId18"/>
    <p:sldId id="369" r:id="rId19"/>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Gill Sans" pitchFamily="-84" charset="0"/>
        <a:ea typeface="ヒラギノ角ゴ ProN W3" pitchFamily="-84" charset="-128"/>
        <a:cs typeface="+mn-cs"/>
        <a:sym typeface="Gill Sans" pitchFamily="-84" charset="0"/>
      </a:defRPr>
    </a:lvl1pPr>
    <a:lvl2pPr marL="190500" indent="266700" algn="l" rtl="0" fontAlgn="base">
      <a:spcBef>
        <a:spcPct val="0"/>
      </a:spcBef>
      <a:spcAft>
        <a:spcPct val="0"/>
      </a:spcAft>
      <a:defRPr sz="2400" kern="1200">
        <a:solidFill>
          <a:srgbClr val="000000"/>
        </a:solidFill>
        <a:latin typeface="Gill Sans" pitchFamily="-84" charset="0"/>
        <a:ea typeface="ヒラギノ角ゴ ProN W3" pitchFamily="-84" charset="-128"/>
        <a:cs typeface="+mn-cs"/>
        <a:sym typeface="Gill Sans" pitchFamily="-84" charset="0"/>
      </a:defRPr>
    </a:lvl2pPr>
    <a:lvl3pPr marL="382588" indent="531813" algn="l" rtl="0" fontAlgn="base">
      <a:spcBef>
        <a:spcPct val="0"/>
      </a:spcBef>
      <a:spcAft>
        <a:spcPct val="0"/>
      </a:spcAft>
      <a:defRPr sz="2400" kern="1200">
        <a:solidFill>
          <a:srgbClr val="000000"/>
        </a:solidFill>
        <a:latin typeface="Gill Sans" pitchFamily="-84" charset="0"/>
        <a:ea typeface="ヒラギノ角ゴ ProN W3" pitchFamily="-84" charset="-128"/>
        <a:cs typeface="+mn-cs"/>
        <a:sym typeface="Gill Sans" pitchFamily="-84" charset="0"/>
      </a:defRPr>
    </a:lvl3pPr>
    <a:lvl4pPr marL="574675" indent="796925" algn="l" rtl="0" fontAlgn="base">
      <a:spcBef>
        <a:spcPct val="0"/>
      </a:spcBef>
      <a:spcAft>
        <a:spcPct val="0"/>
      </a:spcAft>
      <a:defRPr sz="2400" kern="1200">
        <a:solidFill>
          <a:srgbClr val="000000"/>
        </a:solidFill>
        <a:latin typeface="Gill Sans" pitchFamily="-84" charset="0"/>
        <a:ea typeface="ヒラギノ角ゴ ProN W3" pitchFamily="-84" charset="-128"/>
        <a:cs typeface="+mn-cs"/>
        <a:sym typeface="Gill Sans" pitchFamily="-84" charset="0"/>
      </a:defRPr>
    </a:lvl4pPr>
    <a:lvl5pPr marL="766763" indent="1062038" algn="l" rtl="0" fontAlgn="base">
      <a:spcBef>
        <a:spcPct val="0"/>
      </a:spcBef>
      <a:spcAft>
        <a:spcPct val="0"/>
      </a:spcAft>
      <a:defRPr sz="2400" kern="1200">
        <a:solidFill>
          <a:srgbClr val="000000"/>
        </a:solidFill>
        <a:latin typeface="Gill Sans" pitchFamily="-84" charset="0"/>
        <a:ea typeface="ヒラギノ角ゴ ProN W3" pitchFamily="-84" charset="-128"/>
        <a:cs typeface="+mn-cs"/>
        <a:sym typeface="Gill Sans" pitchFamily="-84" charset="0"/>
      </a:defRPr>
    </a:lvl5pPr>
    <a:lvl6pPr marL="2286000" algn="l" defTabSz="914400" rtl="0" eaLnBrk="1" latinLnBrk="0" hangingPunct="1">
      <a:defRPr sz="2400" kern="1200">
        <a:solidFill>
          <a:srgbClr val="000000"/>
        </a:solidFill>
        <a:latin typeface="Gill Sans" pitchFamily="-84" charset="0"/>
        <a:ea typeface="ヒラギノ角ゴ ProN W3" pitchFamily="-84" charset="-128"/>
        <a:cs typeface="+mn-cs"/>
        <a:sym typeface="Gill Sans" pitchFamily="-84" charset="0"/>
      </a:defRPr>
    </a:lvl6pPr>
    <a:lvl7pPr marL="2743200" algn="l" defTabSz="914400" rtl="0" eaLnBrk="1" latinLnBrk="0" hangingPunct="1">
      <a:defRPr sz="2400" kern="1200">
        <a:solidFill>
          <a:srgbClr val="000000"/>
        </a:solidFill>
        <a:latin typeface="Gill Sans" pitchFamily="-84" charset="0"/>
        <a:ea typeface="ヒラギノ角ゴ ProN W3" pitchFamily="-84" charset="-128"/>
        <a:cs typeface="+mn-cs"/>
        <a:sym typeface="Gill Sans" pitchFamily="-84" charset="0"/>
      </a:defRPr>
    </a:lvl7pPr>
    <a:lvl8pPr marL="3200400" algn="l" defTabSz="914400" rtl="0" eaLnBrk="1" latinLnBrk="0" hangingPunct="1">
      <a:defRPr sz="2400" kern="1200">
        <a:solidFill>
          <a:srgbClr val="000000"/>
        </a:solidFill>
        <a:latin typeface="Gill Sans" pitchFamily="-84" charset="0"/>
        <a:ea typeface="ヒラギノ角ゴ ProN W3" pitchFamily="-84" charset="-128"/>
        <a:cs typeface="+mn-cs"/>
        <a:sym typeface="Gill Sans" pitchFamily="-84" charset="0"/>
      </a:defRPr>
    </a:lvl8pPr>
    <a:lvl9pPr marL="3657600" algn="l" defTabSz="914400" rtl="0" eaLnBrk="1" latinLnBrk="0" hangingPunct="1">
      <a:defRPr sz="2400" kern="1200">
        <a:solidFill>
          <a:srgbClr val="000000"/>
        </a:solidFill>
        <a:latin typeface="Gill Sans" pitchFamily="-84" charset="0"/>
        <a:ea typeface="ヒラギノ角ゴ ProN W3" pitchFamily="-84" charset="-128"/>
        <a:cs typeface="+mn-cs"/>
        <a:sym typeface="Gill Sans" pitchFamily="-8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8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7034" autoAdjust="0"/>
  </p:normalViewPr>
  <p:slideViewPr>
    <p:cSldViewPr>
      <p:cViewPr>
        <p:scale>
          <a:sx n="130" d="100"/>
          <a:sy n="130" d="100"/>
        </p:scale>
        <p:origin x="-592" y="1552"/>
      </p:cViewPr>
      <p:guideLst>
        <p:guide orient="horz" pos="2160"/>
        <p:guide pos="2880"/>
      </p:guideLst>
    </p:cSldViewPr>
  </p:slideViewPr>
  <p:outlineViewPr>
    <p:cViewPr>
      <p:scale>
        <a:sx n="33" d="100"/>
        <a:sy n="33" d="100"/>
      </p:scale>
      <p:origin x="0" y="33444"/>
    </p:cViewPr>
  </p:outlineViewPr>
  <p:notesTextViewPr>
    <p:cViewPr>
      <p:scale>
        <a:sx n="100" d="100"/>
        <a:sy n="100" d="100"/>
      </p:scale>
      <p:origin x="0" y="0"/>
    </p:cViewPr>
  </p:notesTextViewPr>
  <p:sorterViewPr>
    <p:cViewPr>
      <p:scale>
        <a:sx n="50" d="100"/>
        <a:sy n="50" d="100"/>
      </p:scale>
      <p:origin x="0" y="120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charset="0"/>
                <a:ea typeface="ヒラギノ角ゴ ProN W3" charset="0"/>
                <a:cs typeface="ヒラギノ角ゴ ProN W3" charset="0"/>
                <a:sym typeface="Gill Sans"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BBD50EAF-300F-4B67-8FB2-A4BCD4FFD9F8}" type="datetimeFigureOut">
              <a:rPr lang="en-US" altLang="en-US"/>
              <a:pPr>
                <a:defRPr/>
              </a:pPr>
              <a:t>10/12/14</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Gill Sans" charset="0"/>
                <a:ea typeface="ヒラギノ角ゴ ProN W3" charset="0"/>
                <a:cs typeface="ヒラギノ角ゴ ProN W3" charset="0"/>
                <a:sym typeface="Gill Sans"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4EC2842-F6CA-4C45-B80B-CA5A02EBB6F8}" type="slidenum">
              <a:rPr lang="en-US" altLang="en-US"/>
              <a:pPr>
                <a:defRPr/>
              </a:pPr>
              <a:t>‹#›</a:t>
            </a:fld>
            <a:endParaRPr lang="en-US" altLang="en-US" dirty="0"/>
          </a:p>
        </p:txBody>
      </p:sp>
    </p:spTree>
    <p:extLst>
      <p:ext uri="{BB962C8B-B14F-4D97-AF65-F5344CB8AC3E}">
        <p14:creationId xmlns:p14="http://schemas.microsoft.com/office/powerpoint/2010/main" val="6181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charset="0"/>
                <a:ea typeface="ヒラギノ角ゴ ProN W3" charset="0"/>
                <a:cs typeface="ヒラギノ角ゴ ProN W3" charset="0"/>
                <a:sym typeface="Gill Sans"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A1E28ABB-3F54-4CF7-B331-D7795EE215CE}" type="datetimeFigureOut">
              <a:rPr lang="en-US" altLang="en-US"/>
              <a:pPr>
                <a:defRPr/>
              </a:pPr>
              <a:t>10/12/14</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ill Sans" charset="0"/>
                <a:ea typeface="ヒラギノ角ゴ ProN W3" charset="0"/>
                <a:cs typeface="ヒラギノ角ゴ ProN W3" charset="0"/>
                <a:sym typeface="Gill Sans"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299863B-DD08-4821-A412-3871AD18E63A}" type="slidenum">
              <a:rPr lang="en-US" altLang="en-US"/>
              <a:pPr>
                <a:defRPr/>
              </a:pPr>
              <a:t>‹#›</a:t>
            </a:fld>
            <a:endParaRPr lang="en-US" altLang="en-US" dirty="0"/>
          </a:p>
        </p:txBody>
      </p:sp>
    </p:spTree>
    <p:extLst>
      <p:ext uri="{BB962C8B-B14F-4D97-AF65-F5344CB8AC3E}">
        <p14:creationId xmlns:p14="http://schemas.microsoft.com/office/powerpoint/2010/main" val="253139169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a:t>
            </a:fld>
            <a:endParaRPr lang="en-US" altLang="en-US" dirty="0"/>
          </a:p>
        </p:txBody>
      </p:sp>
    </p:spTree>
    <p:extLst>
      <p:ext uri="{BB962C8B-B14F-4D97-AF65-F5344CB8AC3E}">
        <p14:creationId xmlns:p14="http://schemas.microsoft.com/office/powerpoint/2010/main" val="2765875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10</a:t>
            </a:fld>
            <a:endParaRPr lang="en-US" altLang="en-US" dirty="0"/>
          </a:p>
        </p:txBody>
      </p:sp>
    </p:spTree>
    <p:extLst>
      <p:ext uri="{BB962C8B-B14F-4D97-AF65-F5344CB8AC3E}">
        <p14:creationId xmlns:p14="http://schemas.microsoft.com/office/powerpoint/2010/main" val="168027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11</a:t>
            </a:fld>
            <a:endParaRPr lang="en-US" altLang="en-US" dirty="0"/>
          </a:p>
        </p:txBody>
      </p:sp>
    </p:spTree>
    <p:extLst>
      <p:ext uri="{BB962C8B-B14F-4D97-AF65-F5344CB8AC3E}">
        <p14:creationId xmlns:p14="http://schemas.microsoft.com/office/powerpoint/2010/main" val="16802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DENISE</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12</a:t>
            </a:fld>
            <a:endParaRPr lang="en-US" altLang="en-US" dirty="0"/>
          </a:p>
        </p:txBody>
      </p:sp>
    </p:spTree>
    <p:extLst>
      <p:ext uri="{BB962C8B-B14F-4D97-AF65-F5344CB8AC3E}">
        <p14:creationId xmlns:p14="http://schemas.microsoft.com/office/powerpoint/2010/main" val="3105185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DENISE</a:t>
            </a:r>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13</a:t>
            </a:fld>
            <a:endParaRPr lang="en-US"/>
          </a:p>
        </p:txBody>
      </p:sp>
    </p:spTree>
    <p:extLst>
      <p:ext uri="{BB962C8B-B14F-4D97-AF65-F5344CB8AC3E}">
        <p14:creationId xmlns:p14="http://schemas.microsoft.com/office/powerpoint/2010/main" val="753142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DENISE</a:t>
            </a:r>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14</a:t>
            </a:fld>
            <a:endParaRPr lang="en-US"/>
          </a:p>
        </p:txBody>
      </p:sp>
    </p:spTree>
    <p:extLst>
      <p:ext uri="{BB962C8B-B14F-4D97-AF65-F5344CB8AC3E}">
        <p14:creationId xmlns:p14="http://schemas.microsoft.com/office/powerpoint/2010/main" val="753142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LARISA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15</a:t>
            </a:fld>
            <a:endParaRPr lang="en-US" altLang="en-US" dirty="0"/>
          </a:p>
        </p:txBody>
      </p:sp>
    </p:spTree>
    <p:extLst>
      <p:ext uri="{BB962C8B-B14F-4D97-AF65-F5344CB8AC3E}">
        <p14:creationId xmlns:p14="http://schemas.microsoft.com/office/powerpoint/2010/main" val="1509110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LARISA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16</a:t>
            </a:fld>
            <a:endParaRPr lang="en-US" altLang="en-US" dirty="0"/>
          </a:p>
        </p:txBody>
      </p:sp>
    </p:spTree>
    <p:extLst>
      <p:ext uri="{BB962C8B-B14F-4D97-AF65-F5344CB8AC3E}">
        <p14:creationId xmlns:p14="http://schemas.microsoft.com/office/powerpoint/2010/main" val="341035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LARISA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17</a:t>
            </a:fld>
            <a:endParaRPr lang="en-US" altLang="en-US" dirty="0"/>
          </a:p>
        </p:txBody>
      </p:sp>
    </p:spTree>
    <p:extLst>
      <p:ext uri="{BB962C8B-B14F-4D97-AF65-F5344CB8AC3E}">
        <p14:creationId xmlns:p14="http://schemas.microsoft.com/office/powerpoint/2010/main" val="414941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18</a:t>
            </a:fld>
            <a:endParaRPr lang="en-US" altLang="en-US" dirty="0"/>
          </a:p>
        </p:txBody>
      </p:sp>
    </p:spTree>
    <p:extLst>
      <p:ext uri="{BB962C8B-B14F-4D97-AF65-F5344CB8AC3E}">
        <p14:creationId xmlns:p14="http://schemas.microsoft.com/office/powerpoint/2010/main" val="4033120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2</a:t>
            </a:fld>
            <a:endParaRPr lang="en-US" altLang="en-US" dirty="0"/>
          </a:p>
        </p:txBody>
      </p:sp>
    </p:spTree>
    <p:extLst>
      <p:ext uri="{BB962C8B-B14F-4D97-AF65-F5344CB8AC3E}">
        <p14:creationId xmlns:p14="http://schemas.microsoft.com/office/powerpoint/2010/main" val="61960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3</a:t>
            </a:fld>
            <a:endParaRPr lang="en-US" altLang="en-US" dirty="0"/>
          </a:p>
        </p:txBody>
      </p:sp>
    </p:spTree>
    <p:extLst>
      <p:ext uri="{BB962C8B-B14F-4D97-AF65-F5344CB8AC3E}">
        <p14:creationId xmlns:p14="http://schemas.microsoft.com/office/powerpoint/2010/main" val="69279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4</a:t>
            </a:fld>
            <a:endParaRPr lang="en-US" altLang="en-US" dirty="0"/>
          </a:p>
        </p:txBody>
      </p:sp>
    </p:spTree>
    <p:extLst>
      <p:ext uri="{BB962C8B-B14F-4D97-AF65-F5344CB8AC3E}">
        <p14:creationId xmlns:p14="http://schemas.microsoft.com/office/powerpoint/2010/main" val="291019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5</a:t>
            </a:fld>
            <a:endParaRPr lang="en-US" altLang="en-US" dirty="0"/>
          </a:p>
        </p:txBody>
      </p:sp>
    </p:spTree>
    <p:extLst>
      <p:ext uri="{BB962C8B-B14F-4D97-AF65-F5344CB8AC3E}">
        <p14:creationId xmlns:p14="http://schemas.microsoft.com/office/powerpoint/2010/main" val="380665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6</a:t>
            </a:fld>
            <a:endParaRPr lang="en-US" altLang="en-US" dirty="0"/>
          </a:p>
        </p:txBody>
      </p:sp>
    </p:spTree>
    <p:extLst>
      <p:ext uri="{BB962C8B-B14F-4D97-AF65-F5344CB8AC3E}">
        <p14:creationId xmlns:p14="http://schemas.microsoft.com/office/powerpoint/2010/main" val="380665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7</a:t>
            </a:fld>
            <a:endParaRPr lang="en-US" altLang="en-US" dirty="0"/>
          </a:p>
        </p:txBody>
      </p:sp>
    </p:spTree>
    <p:extLst>
      <p:ext uri="{BB962C8B-B14F-4D97-AF65-F5344CB8AC3E}">
        <p14:creationId xmlns:p14="http://schemas.microsoft.com/office/powerpoint/2010/main" val="329375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8</a:t>
            </a:fld>
            <a:endParaRPr lang="en-US" altLang="en-US" dirty="0"/>
          </a:p>
        </p:txBody>
      </p:sp>
    </p:spTree>
    <p:extLst>
      <p:ext uri="{BB962C8B-B14F-4D97-AF65-F5344CB8AC3E}">
        <p14:creationId xmlns:p14="http://schemas.microsoft.com/office/powerpoint/2010/main" val="377753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9</a:t>
            </a:fld>
            <a:endParaRPr lang="en-US" altLang="en-US" dirty="0"/>
          </a:p>
        </p:txBody>
      </p:sp>
    </p:spTree>
    <p:extLst>
      <p:ext uri="{BB962C8B-B14F-4D97-AF65-F5344CB8AC3E}">
        <p14:creationId xmlns:p14="http://schemas.microsoft.com/office/powerpoint/2010/main" val="236330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ogo Slide - ICANN51">
    <p:bg>
      <p:bgPr>
        <a:solidFill>
          <a:schemeClr val="bg1"/>
        </a:solidFill>
        <a:effectLst/>
      </p:bgPr>
    </p:bg>
    <p:spTree>
      <p:nvGrpSpPr>
        <p:cNvPr id="1" name=""/>
        <p:cNvGrpSpPr/>
        <p:nvPr/>
      </p:nvGrpSpPr>
      <p:grpSpPr>
        <a:xfrm>
          <a:off x="0" y="0"/>
          <a:ext cx="0" cy="0"/>
          <a:chOff x="0" y="0"/>
          <a:chExt cx="0" cy="0"/>
        </a:xfrm>
      </p:grpSpPr>
      <p:pic>
        <p:nvPicPr>
          <p:cNvPr id="6" name="Picture 5" descr="ICANN_TagTop_WG_RGB.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000" y="0"/>
            <a:ext cx="957072" cy="1078013"/>
          </a:xfrm>
          <a:prstGeom prst="rect">
            <a:avLst/>
          </a:prstGeom>
        </p:spPr>
      </p:pic>
      <p:sp>
        <p:nvSpPr>
          <p:cNvPr id="9" name="TextBox 8"/>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pic>
        <p:nvPicPr>
          <p:cNvPr id="4" name="Picture 3" descr="icann51-logo_5x3-300dpi.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73195" y="2057400"/>
            <a:ext cx="4648200" cy="2743200"/>
          </a:xfrm>
          <a:prstGeom prst="rect">
            <a:avLst/>
          </a:prstGeom>
        </p:spPr>
      </p:pic>
    </p:spTree>
    <p:extLst>
      <p:ext uri="{BB962C8B-B14F-4D97-AF65-F5344CB8AC3E}">
        <p14:creationId xmlns:p14="http://schemas.microsoft.com/office/powerpoint/2010/main" val="307545217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amp;A / Add Info - ICANN51">
    <p:spTree>
      <p:nvGrpSpPr>
        <p:cNvPr id="1" name=""/>
        <p:cNvGrpSpPr/>
        <p:nvPr/>
      </p:nvGrpSpPr>
      <p:grpSpPr>
        <a:xfrm>
          <a:off x="0" y="0"/>
          <a:ext cx="0" cy="0"/>
          <a:chOff x="0" y="0"/>
          <a:chExt cx="0" cy="0"/>
        </a:xfrm>
      </p:grpSpPr>
      <p:sp>
        <p:nvSpPr>
          <p:cNvPr id="47" name="Rectangle 46"/>
          <p:cNvSpPr/>
          <p:nvPr/>
        </p:nvSpPr>
        <p:spPr bwMode="auto">
          <a:xfrm>
            <a:off x="0" y="2875992"/>
            <a:ext cx="9144000" cy="115416"/>
          </a:xfrm>
          <a:prstGeom prst="rect">
            <a:avLst/>
          </a:prstGeom>
          <a:solidFill>
            <a:srgbClr val="FFFFFF"/>
          </a:solidFill>
          <a:ln>
            <a:noFill/>
          </a:ln>
          <a:extLst/>
        </p:spPr>
        <p:txBody>
          <a:bodyPr lIns="0" tIns="0" rIns="0" bIns="0" rtlCol="0" anchor="ctr">
            <a:spAutoFit/>
          </a:bodyPr>
          <a:lstStyle/>
          <a:p>
            <a:pPr algn="l">
              <a:lnSpc>
                <a:spcPct val="10000"/>
              </a:lnSpc>
            </a:pPr>
            <a:endParaRPr lang="en-US" sz="3000" dirty="0" smtClean="0">
              <a:solidFill>
                <a:srgbClr val="1A8AC7"/>
              </a:solidFill>
              <a:latin typeface="DINOT-Medium" charset="0"/>
              <a:ea typeface="ＭＳ Ｐゴシック" charset="0"/>
              <a:cs typeface="DINOT-Medium" charset="0"/>
              <a:sym typeface="DINOT-Medium" charset="0"/>
            </a:endParaRPr>
          </a:p>
        </p:txBody>
      </p:sp>
      <p:sp>
        <p:nvSpPr>
          <p:cNvPr id="14" name="Text Placeholder 13"/>
          <p:cNvSpPr>
            <a:spLocks noGrp="1"/>
          </p:cNvSpPr>
          <p:nvPr>
            <p:ph type="body" sz="quarter" idx="10" hasCustomPrompt="1"/>
          </p:nvPr>
        </p:nvSpPr>
        <p:spPr>
          <a:xfrm>
            <a:off x="142875" y="304800"/>
            <a:ext cx="8694738"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sp>
        <p:nvSpPr>
          <p:cNvPr id="36" name="Rectangle 35"/>
          <p:cNvSpPr>
            <a:spLocks/>
          </p:cNvSpPr>
          <p:nvPr/>
        </p:nvSpPr>
        <p:spPr>
          <a:xfrm>
            <a:off x="-8467" y="1295400"/>
            <a:ext cx="1714500" cy="2286000"/>
          </a:xfrm>
          <a:prstGeom prst="rect">
            <a:avLst/>
          </a:prstGeom>
          <a:solidFill>
            <a:schemeClr val="tx2">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38" name="Rectangle 37"/>
          <p:cNvSpPr>
            <a:spLocks/>
          </p:cNvSpPr>
          <p:nvPr/>
        </p:nvSpPr>
        <p:spPr>
          <a:xfrm>
            <a:off x="-6350" y="3573780"/>
            <a:ext cx="1714500" cy="2286000"/>
          </a:xfrm>
          <a:prstGeom prst="rect">
            <a:avLst/>
          </a:prstGeom>
          <a:solidFill>
            <a:schemeClr val="tx2">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44" name="Rectangle 43"/>
          <p:cNvSpPr>
            <a:spLocks/>
          </p:cNvSpPr>
          <p:nvPr/>
        </p:nvSpPr>
        <p:spPr>
          <a:xfrm>
            <a:off x="7429500" y="1295400"/>
            <a:ext cx="1714500" cy="2286000"/>
          </a:xfrm>
          <a:prstGeom prst="rect">
            <a:avLst/>
          </a:prstGeom>
          <a:solidFill>
            <a:schemeClr val="tx2">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45" name="Rectangle 44"/>
          <p:cNvSpPr>
            <a:spLocks/>
          </p:cNvSpPr>
          <p:nvPr/>
        </p:nvSpPr>
        <p:spPr>
          <a:xfrm>
            <a:off x="7431617" y="3573780"/>
            <a:ext cx="1714500" cy="2286000"/>
          </a:xfrm>
          <a:prstGeom prst="rect">
            <a:avLst/>
          </a:prstGeom>
          <a:solidFill>
            <a:schemeClr val="tx2">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18" name="Rectangle 17"/>
          <p:cNvSpPr/>
          <p:nvPr/>
        </p:nvSpPr>
        <p:spPr>
          <a:xfrm>
            <a:off x="685800" y="1295400"/>
            <a:ext cx="7772400" cy="457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17" name="Text Placeholder 18"/>
          <p:cNvSpPr>
            <a:spLocks noGrp="1"/>
          </p:cNvSpPr>
          <p:nvPr>
            <p:ph type="body" sz="quarter" idx="11"/>
          </p:nvPr>
        </p:nvSpPr>
        <p:spPr>
          <a:xfrm>
            <a:off x="762000" y="1371600"/>
            <a:ext cx="7543800" cy="4305300"/>
          </a:xfrm>
          <a:prstGeom prst="rect">
            <a:avLst/>
          </a:prstGeom>
        </p:spPr>
        <p:txBody>
          <a:bodyPr vert="horz" lIns="38405" tIns="19202" rIns="38405" bIns="19202">
            <a:normAutofit/>
          </a:bodyPr>
          <a:lstStyle>
            <a:lvl1pPr marL="374904">
              <a:spcBef>
                <a:spcPts val="1600"/>
              </a:spcBef>
              <a:spcAft>
                <a:spcPts val="0"/>
              </a:spcAft>
              <a:buClr>
                <a:schemeClr val="bg1"/>
              </a:buClr>
              <a:buSzPct val="120000"/>
              <a:defRPr sz="2800">
                <a:solidFill>
                  <a:schemeClr val="bg1"/>
                </a:solidFill>
                <a:latin typeface="Arial"/>
                <a:cs typeface="Arial"/>
              </a:defRPr>
            </a:lvl1pPr>
            <a:lvl2pPr marL="560070" indent="-240030">
              <a:spcBef>
                <a:spcPts val="800"/>
              </a:spcBef>
              <a:buClr>
                <a:schemeClr val="bg1"/>
              </a:buClr>
              <a:buSzPct val="66000"/>
              <a:buFont typeface="Courier New"/>
              <a:buChar char="o"/>
              <a:defRPr sz="2400">
                <a:solidFill>
                  <a:schemeClr val="bg1"/>
                </a:solidFill>
                <a:latin typeface="Arial"/>
                <a:cs typeface="Arial"/>
              </a:defRPr>
            </a:lvl2pPr>
            <a:lvl3pPr marL="746760" indent="-240030">
              <a:spcBef>
                <a:spcPts val="800"/>
              </a:spcBef>
              <a:buClr>
                <a:schemeClr val="bg1"/>
              </a:buClr>
              <a:buSzPct val="100000"/>
              <a:buFont typeface="Wingdings" charset="2"/>
              <a:buChar char="§"/>
              <a:defRPr sz="2000">
                <a:solidFill>
                  <a:schemeClr val="bg1"/>
                </a:solidFill>
                <a:latin typeface="Arial"/>
                <a:cs typeface="Arial"/>
              </a:defRPr>
            </a:lvl3pPr>
            <a:lvl4pPr marL="933450" indent="-240030">
              <a:spcBef>
                <a:spcPts val="800"/>
              </a:spcBef>
              <a:buClr>
                <a:schemeClr val="bg1"/>
              </a:buClr>
              <a:buSzPct val="100000"/>
              <a:buFont typeface="Lucida Grande"/>
              <a:buChar char="-"/>
              <a:defRPr sz="2000">
                <a:solidFill>
                  <a:schemeClr val="bg1"/>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21" name="TextBox 20"/>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22" name="Straight Connector 21"/>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15" name="Picture 14" descr="icann51-logo_thumb-300dpi.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121970374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 ICANN51">
    <p:spTree>
      <p:nvGrpSpPr>
        <p:cNvPr id="1" name=""/>
        <p:cNvGrpSpPr/>
        <p:nvPr/>
      </p:nvGrpSpPr>
      <p:grpSpPr>
        <a:xfrm>
          <a:off x="0" y="0"/>
          <a:ext cx="0" cy="0"/>
          <a:chOff x="0" y="0"/>
          <a:chExt cx="0" cy="0"/>
        </a:xfrm>
      </p:grpSpPr>
      <p:pic>
        <p:nvPicPr>
          <p:cNvPr id="10" name="Picture 9" descr="158985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p:cNvSpPr/>
          <p:nvPr/>
        </p:nvSpPr>
        <p:spPr>
          <a:xfrm>
            <a:off x="1" y="0"/>
            <a:ext cx="9143999" cy="6858000"/>
          </a:xfrm>
          <a:prstGeom prst="rect">
            <a:avLst/>
          </a:prstGeom>
          <a:gradFill flip="none" rotWithShape="1">
            <a:gsLst>
              <a:gs pos="0">
                <a:schemeClr val="tx1">
                  <a:alpha val="80000"/>
                </a:schemeClr>
              </a:gs>
              <a:gs pos="100000">
                <a:schemeClr val="tx1">
                  <a:lumMod val="95000"/>
                  <a:lumOff val="5000"/>
                  <a:alpha val="60000"/>
                </a:schemeClr>
              </a:gs>
              <a:gs pos="45000">
                <a:schemeClr val="tx1">
                  <a:alpha val="20000"/>
                </a:schemeClr>
              </a:gs>
              <a:gs pos="60000">
                <a:schemeClr val="tx1">
                  <a:lumMod val="95000"/>
                  <a:lumOff val="5000"/>
                  <a:alpha val="0"/>
                </a:schemeClr>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5" name="Title 4"/>
          <p:cNvSpPr>
            <a:spLocks noGrp="1"/>
          </p:cNvSpPr>
          <p:nvPr>
            <p:ph type="title"/>
          </p:nvPr>
        </p:nvSpPr>
        <p:spPr>
          <a:xfrm>
            <a:off x="457200" y="1828800"/>
            <a:ext cx="8229600" cy="2438400"/>
          </a:xfrm>
          <a:prstGeom prst="rect">
            <a:avLst/>
          </a:prstGeom>
        </p:spPr>
        <p:txBody>
          <a:bodyPr vert="horz"/>
          <a:lstStyle>
            <a:lvl1pPr>
              <a:defRPr sz="5000">
                <a:solidFill>
                  <a:srgbClr val="FFFFFF"/>
                </a:solidFill>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4305300" y="457200"/>
            <a:ext cx="4381500" cy="609600"/>
          </a:xfrm>
          <a:prstGeom prst="rect">
            <a:avLst/>
          </a:prstGeom>
        </p:spPr>
        <p:txBody>
          <a:bodyPr vert="horz"/>
          <a:lstStyle>
            <a:lvl1pPr marL="133350" indent="0" algn="r">
              <a:buNone/>
              <a:defRPr sz="2200">
                <a:solidFill>
                  <a:srgbClr val="FFFFFF"/>
                </a:solidFill>
              </a:defRPr>
            </a:lvl1pPr>
            <a:lvl2pPr marL="320040" indent="0">
              <a:buNone/>
              <a:defRPr>
                <a:solidFill>
                  <a:srgbClr val="FFFFFF"/>
                </a:solidFill>
              </a:defRPr>
            </a:lvl2pPr>
            <a:lvl3pPr marL="506730" indent="0">
              <a:buNone/>
              <a:defRPr>
                <a:solidFill>
                  <a:srgbClr val="FFFFFF"/>
                </a:solidFill>
              </a:defRPr>
            </a:lvl3pPr>
            <a:lvl4pPr marL="693420" indent="0">
              <a:buNone/>
              <a:defRPr>
                <a:solidFill>
                  <a:srgbClr val="FFFFFF"/>
                </a:solidFill>
              </a:defRPr>
            </a:lvl4pPr>
            <a:lvl5pPr marL="880110" indent="0">
              <a:buNone/>
              <a:defRPr>
                <a:solidFill>
                  <a:srgbClr val="FFFFFF"/>
                </a:solidFill>
              </a:defRPr>
            </a:lvl5pPr>
          </a:lstStyle>
          <a:p>
            <a:pPr lvl="0"/>
            <a:r>
              <a:rPr lang="en-US" smtClean="0"/>
              <a:t>Click to edit Master text styles</a:t>
            </a:r>
          </a:p>
        </p:txBody>
      </p:sp>
      <p:sp>
        <p:nvSpPr>
          <p:cNvPr id="15" name="Text Placeholder 6"/>
          <p:cNvSpPr>
            <a:spLocks noGrp="1"/>
          </p:cNvSpPr>
          <p:nvPr>
            <p:ph type="body" sz="quarter" idx="11"/>
          </p:nvPr>
        </p:nvSpPr>
        <p:spPr>
          <a:xfrm>
            <a:off x="435854" y="4495800"/>
            <a:ext cx="5562600" cy="375024"/>
          </a:xfrm>
          <a:prstGeom prst="rect">
            <a:avLst/>
          </a:prstGeom>
        </p:spPr>
        <p:txBody>
          <a:bodyPr vert="horz"/>
          <a:lstStyle>
            <a:lvl1pPr marL="133350" indent="0" algn="l">
              <a:buNone/>
              <a:defRPr sz="2200" b="1">
                <a:solidFill>
                  <a:srgbClr val="FFFFFF"/>
                </a:solidFill>
              </a:defRPr>
            </a:lvl1pPr>
            <a:lvl2pPr marL="320040" indent="0">
              <a:buNone/>
              <a:defRPr>
                <a:solidFill>
                  <a:srgbClr val="FFFFFF"/>
                </a:solidFill>
              </a:defRPr>
            </a:lvl2pPr>
            <a:lvl3pPr marL="506730" indent="0">
              <a:buNone/>
              <a:defRPr>
                <a:solidFill>
                  <a:srgbClr val="FFFFFF"/>
                </a:solidFill>
              </a:defRPr>
            </a:lvl3pPr>
            <a:lvl4pPr marL="693420" indent="0">
              <a:buNone/>
              <a:defRPr>
                <a:solidFill>
                  <a:srgbClr val="FFFFFF"/>
                </a:solidFill>
              </a:defRPr>
            </a:lvl4pPr>
            <a:lvl5pPr marL="880110" indent="0">
              <a:buNone/>
              <a:defRPr>
                <a:solidFill>
                  <a:srgbClr val="FFFFFF"/>
                </a:solidFill>
              </a:defRPr>
            </a:lvl5pPr>
          </a:lstStyle>
          <a:p>
            <a:pPr lvl="0"/>
            <a:r>
              <a:rPr lang="en-US" smtClean="0"/>
              <a:t>Click to 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1" y="6079335"/>
            <a:ext cx="624838" cy="484434"/>
          </a:xfrm>
          <a:prstGeom prst="rect">
            <a:avLst/>
          </a:prstGeom>
        </p:spPr>
      </p:pic>
      <p:sp>
        <p:nvSpPr>
          <p:cNvPr id="12" name="TextBox 11"/>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rgbClr val="FFFFFF"/>
                </a:solidFill>
                <a:latin typeface="Arial"/>
                <a:cs typeface="Arial"/>
              </a:rPr>
              <a:t>#ICANN51</a:t>
            </a:r>
          </a:p>
        </p:txBody>
      </p:sp>
      <p:cxnSp>
        <p:nvCxnSpPr>
          <p:cNvPr id="13" name="Straight Connector 12"/>
          <p:cNvCxnSpPr/>
          <p:nvPr/>
        </p:nvCxnSpPr>
        <p:spPr>
          <a:xfrm>
            <a:off x="381000" y="6200536"/>
            <a:ext cx="6553200" cy="0"/>
          </a:xfrm>
          <a:prstGeom prst="line">
            <a:avLst/>
          </a:prstGeom>
          <a:ln w="12700" cmpd="sng">
            <a:solidFill>
              <a:srgbClr val="FFFFFF"/>
            </a:solidFill>
          </a:ln>
          <a:effectLst/>
        </p:spPr>
        <p:style>
          <a:lnRef idx="2">
            <a:schemeClr val="dk1"/>
          </a:lnRef>
          <a:fillRef idx="0">
            <a:schemeClr val="dk1"/>
          </a:fillRef>
          <a:effectRef idx="1">
            <a:schemeClr val="dk1"/>
          </a:effectRef>
          <a:fontRef idx="minor">
            <a:schemeClr val="tx1"/>
          </a:fontRef>
        </p:style>
      </p:cxnSp>
      <p:sp>
        <p:nvSpPr>
          <p:cNvPr id="14" name="Text Placeholder 6"/>
          <p:cNvSpPr>
            <a:spLocks noGrp="1"/>
          </p:cNvSpPr>
          <p:nvPr>
            <p:ph type="body" sz="quarter" idx="12"/>
          </p:nvPr>
        </p:nvSpPr>
        <p:spPr>
          <a:xfrm>
            <a:off x="442259" y="4884271"/>
            <a:ext cx="5562600" cy="375024"/>
          </a:xfrm>
          <a:prstGeom prst="rect">
            <a:avLst/>
          </a:prstGeom>
        </p:spPr>
        <p:txBody>
          <a:bodyPr vert="horz"/>
          <a:lstStyle>
            <a:lvl1pPr marL="133350" indent="0" algn="l">
              <a:buNone/>
              <a:defRPr sz="2000" b="0">
                <a:solidFill>
                  <a:srgbClr val="FFFFFF"/>
                </a:solidFill>
              </a:defRPr>
            </a:lvl1pPr>
            <a:lvl2pPr marL="320040" indent="0">
              <a:buNone/>
              <a:defRPr>
                <a:solidFill>
                  <a:srgbClr val="FFFFFF"/>
                </a:solidFill>
              </a:defRPr>
            </a:lvl2pPr>
            <a:lvl3pPr marL="506730" indent="0">
              <a:buNone/>
              <a:defRPr>
                <a:solidFill>
                  <a:srgbClr val="FFFFFF"/>
                </a:solidFill>
              </a:defRPr>
            </a:lvl3pPr>
            <a:lvl4pPr marL="693420" indent="0">
              <a:buNone/>
              <a:defRPr>
                <a:solidFill>
                  <a:srgbClr val="FFFFFF"/>
                </a:solidFill>
              </a:defRPr>
            </a:lvl4pPr>
            <a:lvl5pPr marL="880110" indent="0">
              <a:buNone/>
              <a:defRPr>
                <a:solidFill>
                  <a:srgbClr val="FFFFFF"/>
                </a:solidFill>
              </a:defRPr>
            </a:lvl5pPr>
          </a:lstStyle>
          <a:p>
            <a:pPr lvl="0"/>
            <a:r>
              <a:rPr lang="en-US" smtClean="0"/>
              <a:t>Click to edit Master text styles</a:t>
            </a:r>
          </a:p>
        </p:txBody>
      </p:sp>
      <p:pic>
        <p:nvPicPr>
          <p:cNvPr id="2" name="Picture 1" descr="icann51-logo-dk_thumb-300dpi.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16761" y="6089492"/>
            <a:ext cx="1032432" cy="496892"/>
          </a:xfrm>
          <a:prstGeom prst="rect">
            <a:avLst/>
          </a:prstGeom>
        </p:spPr>
      </p:pic>
    </p:spTree>
    <p:extLst>
      <p:ext uri="{BB962C8B-B14F-4D97-AF65-F5344CB8AC3E}">
        <p14:creationId xmlns:p14="http://schemas.microsoft.com/office/powerpoint/2010/main" val="388943278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pic Slide - ICANN51">
    <p:spTree>
      <p:nvGrpSpPr>
        <p:cNvPr id="1" name=""/>
        <p:cNvGrpSpPr/>
        <p:nvPr/>
      </p:nvGrpSpPr>
      <p:grpSpPr>
        <a:xfrm>
          <a:off x="0" y="0"/>
          <a:ext cx="0" cy="0"/>
          <a:chOff x="0" y="0"/>
          <a:chExt cx="0" cy="0"/>
        </a:xfrm>
      </p:grpSpPr>
      <p:pic>
        <p:nvPicPr>
          <p:cNvPr id="12" name="Picture 11" descr="blue-gradient-abstract-hd-wallpaper-1920x1080-7772.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3" name="Oval 2"/>
          <p:cNvSpPr/>
          <p:nvPr/>
        </p:nvSpPr>
        <p:spPr>
          <a:xfrm>
            <a:off x="8486775" y="3173949"/>
            <a:ext cx="784725" cy="779312"/>
          </a:xfrm>
          <a:prstGeom prst="ellipse">
            <a:avLst/>
          </a:prstGeom>
          <a:solidFill>
            <a:schemeClr val="bg2">
              <a:alpha val="3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p>
        </p:txBody>
      </p:sp>
      <p:sp>
        <p:nvSpPr>
          <p:cNvPr id="4" name="Oval 3"/>
          <p:cNvSpPr/>
          <p:nvPr/>
        </p:nvSpPr>
        <p:spPr>
          <a:xfrm>
            <a:off x="8662074" y="3812299"/>
            <a:ext cx="963853" cy="934742"/>
          </a:xfrm>
          <a:prstGeom prst="ellipse">
            <a:avLst/>
          </a:prstGeom>
          <a:solidFill>
            <a:schemeClr val="accent2">
              <a:alpha val="6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5" name="Oval 4"/>
          <p:cNvSpPr/>
          <p:nvPr/>
        </p:nvSpPr>
        <p:spPr>
          <a:xfrm>
            <a:off x="8429625" y="2181991"/>
            <a:ext cx="1251029" cy="1249820"/>
          </a:xfrm>
          <a:prstGeom prst="ellipse">
            <a:avLst/>
          </a:prstGeom>
          <a:solidFill>
            <a:schemeClr val="accent3">
              <a:alpha val="26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6" name="Oval 5"/>
          <p:cNvSpPr/>
          <p:nvPr/>
        </p:nvSpPr>
        <p:spPr>
          <a:xfrm>
            <a:off x="7893516" y="1572391"/>
            <a:ext cx="1251029" cy="1249820"/>
          </a:xfrm>
          <a:prstGeom prst="ellipse">
            <a:avLst/>
          </a:prstGeom>
          <a:solidFill>
            <a:srgbClr val="93DAFF">
              <a:alpha val="18000"/>
            </a:srgb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9" name="Text Placeholder 8"/>
          <p:cNvSpPr>
            <a:spLocks noGrp="1"/>
          </p:cNvSpPr>
          <p:nvPr>
            <p:ph type="body" sz="quarter" idx="10"/>
          </p:nvPr>
        </p:nvSpPr>
        <p:spPr>
          <a:xfrm>
            <a:off x="371475" y="2209800"/>
            <a:ext cx="7143750" cy="1943100"/>
          </a:xfrm>
          <a:prstGeom prst="rect">
            <a:avLst/>
          </a:prstGeom>
        </p:spPr>
        <p:txBody>
          <a:bodyPr vert="horz" lIns="38405" tIns="19202" rIns="38405" bIns="19202" anchor="ctr"/>
          <a:lstStyle>
            <a:lvl1pPr marL="133350" indent="0" algn="l">
              <a:spcAft>
                <a:spcPts val="3000"/>
              </a:spcAft>
              <a:buNone/>
              <a:defRPr sz="4800">
                <a:ln>
                  <a:noFill/>
                </a:ln>
                <a:solidFill>
                  <a:schemeClr val="bg1"/>
                </a:solidFill>
                <a:latin typeface="Arial"/>
                <a:cs typeface="Arial"/>
              </a:defRPr>
            </a:lvl1pPr>
          </a:lstStyle>
          <a:p>
            <a:pPr lvl="0"/>
            <a:r>
              <a:rPr lang="en-US" smtClean="0"/>
              <a:t>Click to edit Master text styles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1" y="6079335"/>
            <a:ext cx="624838" cy="484434"/>
          </a:xfrm>
          <a:prstGeom prst="rect">
            <a:avLst/>
          </a:prstGeom>
        </p:spPr>
      </p:pic>
      <p:sp>
        <p:nvSpPr>
          <p:cNvPr id="14" name="TextBox 13"/>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rgbClr val="FFFFFF"/>
                </a:solidFill>
                <a:latin typeface="Arial"/>
                <a:cs typeface="Arial"/>
              </a:rPr>
              <a:t>#ICANN51</a:t>
            </a:r>
          </a:p>
        </p:txBody>
      </p:sp>
      <p:cxnSp>
        <p:nvCxnSpPr>
          <p:cNvPr id="15" name="Straight Connector 14"/>
          <p:cNvCxnSpPr/>
          <p:nvPr/>
        </p:nvCxnSpPr>
        <p:spPr>
          <a:xfrm>
            <a:off x="381000" y="6200536"/>
            <a:ext cx="6553200" cy="0"/>
          </a:xfrm>
          <a:prstGeom prst="line">
            <a:avLst/>
          </a:prstGeom>
          <a:ln w="12700" cmpd="sng">
            <a:solidFill>
              <a:srgbClr val="FFFFFF"/>
            </a:solidFill>
          </a:ln>
          <a:effectLst/>
        </p:spPr>
        <p:style>
          <a:lnRef idx="2">
            <a:schemeClr val="dk1"/>
          </a:lnRef>
          <a:fillRef idx="0">
            <a:schemeClr val="dk1"/>
          </a:fillRef>
          <a:effectRef idx="1">
            <a:schemeClr val="dk1"/>
          </a:effectRef>
          <a:fontRef idx="minor">
            <a:schemeClr val="tx1"/>
          </a:fontRef>
        </p:style>
      </p:cxnSp>
      <p:pic>
        <p:nvPicPr>
          <p:cNvPr id="16" name="Picture 15" descr="icann51-logo-dk_thumb-300dpi.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16761" y="6089492"/>
            <a:ext cx="1032432" cy="496892"/>
          </a:xfrm>
          <a:prstGeom prst="rect">
            <a:avLst/>
          </a:prstGeom>
        </p:spPr>
      </p:pic>
    </p:spTree>
    <p:extLst>
      <p:ext uri="{BB962C8B-B14F-4D97-AF65-F5344CB8AC3E}">
        <p14:creationId xmlns:p14="http://schemas.microsoft.com/office/powerpoint/2010/main" val="315136713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Slide - ICANN51">
    <p:spTree>
      <p:nvGrpSpPr>
        <p:cNvPr id="1" name=""/>
        <p:cNvGrpSpPr/>
        <p:nvPr/>
      </p:nvGrpSpPr>
      <p:grpSpPr>
        <a:xfrm>
          <a:off x="0" y="0"/>
          <a:ext cx="0" cy="0"/>
          <a:chOff x="0" y="0"/>
          <a:chExt cx="0" cy="0"/>
        </a:xfrm>
      </p:grpSpPr>
      <p:pic>
        <p:nvPicPr>
          <p:cNvPr id="17" name="Picture 16" descr="blue-gradient-abstract-hd-wallpaper-1920x1080-7772.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26707" y="0"/>
            <a:ext cx="2217292" cy="6858000"/>
          </a:xfrm>
          <a:prstGeom prst="rect">
            <a:avLst/>
          </a:prstGeom>
        </p:spPr>
      </p:pic>
      <p:cxnSp>
        <p:nvCxnSpPr>
          <p:cNvPr id="15" name="Straight Connector 14"/>
          <p:cNvCxnSpPr/>
          <p:nvPr/>
        </p:nvCxnSpPr>
        <p:spPr>
          <a:xfrm>
            <a:off x="542925" y="1143000"/>
            <a:ext cx="2114550" cy="0"/>
          </a:xfrm>
          <a:prstGeom prst="line">
            <a:avLst/>
          </a:prstGeom>
          <a:ln>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8486775" y="3173949"/>
            <a:ext cx="784725" cy="779312"/>
          </a:xfrm>
          <a:prstGeom prst="ellipse">
            <a:avLst/>
          </a:prstGeom>
          <a:solidFill>
            <a:schemeClr val="bg2">
              <a:alpha val="3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p>
        </p:txBody>
      </p:sp>
      <p:sp>
        <p:nvSpPr>
          <p:cNvPr id="18" name="Oval 17"/>
          <p:cNvSpPr/>
          <p:nvPr/>
        </p:nvSpPr>
        <p:spPr>
          <a:xfrm>
            <a:off x="8662074" y="3812299"/>
            <a:ext cx="963853" cy="934742"/>
          </a:xfrm>
          <a:prstGeom prst="ellipse">
            <a:avLst/>
          </a:prstGeom>
          <a:solidFill>
            <a:schemeClr val="accent2">
              <a:alpha val="6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20" name="Oval 19"/>
          <p:cNvSpPr/>
          <p:nvPr/>
        </p:nvSpPr>
        <p:spPr>
          <a:xfrm>
            <a:off x="8429625" y="2181991"/>
            <a:ext cx="1251029" cy="1249820"/>
          </a:xfrm>
          <a:prstGeom prst="ellipse">
            <a:avLst/>
          </a:prstGeom>
          <a:solidFill>
            <a:schemeClr val="accent3">
              <a:alpha val="26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21" name="Oval 20"/>
          <p:cNvSpPr/>
          <p:nvPr/>
        </p:nvSpPr>
        <p:spPr>
          <a:xfrm>
            <a:off x="7893516" y="1572391"/>
            <a:ext cx="1251029" cy="1249820"/>
          </a:xfrm>
          <a:prstGeom prst="ellipse">
            <a:avLst/>
          </a:prstGeom>
          <a:solidFill>
            <a:srgbClr val="93DAFF">
              <a:alpha val="18000"/>
            </a:srgb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14" name="Text Placeholder 13"/>
          <p:cNvSpPr>
            <a:spLocks noGrp="1"/>
          </p:cNvSpPr>
          <p:nvPr>
            <p:ph type="body" sz="quarter" idx="10" hasCustomPrompt="1"/>
          </p:nvPr>
        </p:nvSpPr>
        <p:spPr>
          <a:xfrm>
            <a:off x="142875" y="304800"/>
            <a:ext cx="5143500"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sp>
        <p:nvSpPr>
          <p:cNvPr id="19" name="Text Placeholder 18"/>
          <p:cNvSpPr>
            <a:spLocks noGrp="1"/>
          </p:cNvSpPr>
          <p:nvPr>
            <p:ph type="body" sz="quarter" idx="11"/>
          </p:nvPr>
        </p:nvSpPr>
        <p:spPr>
          <a:xfrm>
            <a:off x="571500" y="1409700"/>
            <a:ext cx="5946775" cy="4381500"/>
          </a:xfrm>
          <a:prstGeom prst="rect">
            <a:avLst/>
          </a:prstGeom>
        </p:spPr>
        <p:txBody>
          <a:bodyPr vert="horz" lIns="38405" tIns="19202" rIns="38405" bIns="19202">
            <a:normAutofit/>
          </a:bodyPr>
          <a:lstStyle>
            <a:lvl1pPr>
              <a:buSzPct val="120000"/>
              <a:defRPr sz="2800">
                <a:solidFill>
                  <a:schemeClr val="tx2"/>
                </a:solidFill>
                <a:latin typeface="Arial"/>
                <a:cs typeface="Arial"/>
              </a:defRPr>
            </a:lvl1pPr>
            <a:lvl2pPr marL="560070" indent="-240030">
              <a:buSzPct val="66000"/>
              <a:buFont typeface="Courier New"/>
              <a:buChar char="o"/>
              <a:defRPr sz="2400">
                <a:solidFill>
                  <a:schemeClr val="tx2"/>
                </a:solidFill>
                <a:latin typeface="Arial"/>
                <a:cs typeface="Arial"/>
              </a:defRPr>
            </a:lvl2pPr>
            <a:lvl3pPr marL="746760" indent="-240030">
              <a:buSzPct val="100000"/>
              <a:buFont typeface="Wingdings" charset="2"/>
              <a:buChar char="§"/>
              <a:defRPr sz="2000">
                <a:solidFill>
                  <a:schemeClr val="tx2"/>
                </a:solidFill>
                <a:latin typeface="Arial"/>
                <a:cs typeface="Arial"/>
              </a:defRPr>
            </a:lvl3pPr>
            <a:lvl4pPr marL="933450" indent="-240030">
              <a:buSzPct val="55000"/>
              <a:buFont typeface="Wingdings" charset="2"/>
              <a:buChar char="§"/>
              <a:defRPr sz="1800">
                <a:solidFill>
                  <a:schemeClr val="tx2"/>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6"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1" y="6079335"/>
            <a:ext cx="624838" cy="484434"/>
          </a:xfrm>
          <a:prstGeom prst="rect">
            <a:avLst/>
          </a:prstGeom>
        </p:spPr>
      </p:pic>
      <p:sp>
        <p:nvSpPr>
          <p:cNvPr id="24" name="TextBox 23"/>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25" name="Straight Connector 24"/>
          <p:cNvCxnSpPr/>
          <p:nvPr/>
        </p:nvCxnSpPr>
        <p:spPr>
          <a:xfrm>
            <a:off x="381000" y="6200536"/>
            <a:ext cx="6446838"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26" name="Picture 25" descr="icann51-logo-dk_thumb-300dpi.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16761" y="6089492"/>
            <a:ext cx="1032432" cy="496892"/>
          </a:xfrm>
          <a:prstGeom prst="rect">
            <a:avLst/>
          </a:prstGeom>
        </p:spPr>
      </p:pic>
    </p:spTree>
    <p:extLst>
      <p:ext uri="{BB962C8B-B14F-4D97-AF65-F5344CB8AC3E}">
        <p14:creationId xmlns:p14="http://schemas.microsoft.com/office/powerpoint/2010/main" val="259738560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Slide - ICANN51">
    <p:bg>
      <p:bgPr>
        <a:solidFill>
          <a:schemeClr val="bg1"/>
        </a:solidFill>
        <a:effectLst/>
      </p:bgPr>
    </p:bg>
    <p:spTree>
      <p:nvGrpSpPr>
        <p:cNvPr id="1" name=""/>
        <p:cNvGrpSpPr/>
        <p:nvPr/>
      </p:nvGrpSpPr>
      <p:grpSpPr>
        <a:xfrm>
          <a:off x="0" y="0"/>
          <a:ext cx="0" cy="0"/>
          <a:chOff x="0" y="0"/>
          <a:chExt cx="0" cy="0"/>
        </a:xfrm>
      </p:grpSpPr>
      <p:pic>
        <p:nvPicPr>
          <p:cNvPr id="13" name="Picture 12" descr="ICANN_Watermark_G_CMYK.png"/>
          <p:cNvPicPr>
            <a:picLocks noChangeAspect="1"/>
          </p:cNvPicPr>
          <p:nvPr/>
        </p:nvPicPr>
        <p:blipFill>
          <a:blip r:embed="rId2" cstate="screen">
            <a:alphaModFix amt="11000"/>
            <a:extLst>
              <a:ext uri="{28A0092B-C50C-407E-A947-70E740481C1C}">
                <a14:useLocalDpi xmlns:a14="http://schemas.microsoft.com/office/drawing/2010/main"/>
              </a:ext>
            </a:extLst>
          </a:blip>
          <a:stretch>
            <a:fillRect/>
          </a:stretch>
        </p:blipFill>
        <p:spPr>
          <a:xfrm>
            <a:off x="1676400" y="1219200"/>
            <a:ext cx="5671095" cy="4382209"/>
          </a:xfrm>
          <a:prstGeom prst="rect">
            <a:avLst/>
          </a:prstGeom>
        </p:spPr>
      </p:pic>
      <p:sp>
        <p:nvSpPr>
          <p:cNvPr id="7" name="Text Placeholder 8"/>
          <p:cNvSpPr>
            <a:spLocks noGrp="1"/>
          </p:cNvSpPr>
          <p:nvPr>
            <p:ph type="body" sz="quarter" idx="10"/>
          </p:nvPr>
        </p:nvSpPr>
        <p:spPr>
          <a:xfrm>
            <a:off x="371474" y="2209800"/>
            <a:ext cx="8315326" cy="1943100"/>
          </a:xfrm>
          <a:prstGeom prst="rect">
            <a:avLst/>
          </a:prstGeom>
        </p:spPr>
        <p:txBody>
          <a:bodyPr vert="horz" lIns="38405" tIns="19202" rIns="38405" bIns="19202" anchor="ctr"/>
          <a:lstStyle>
            <a:lvl1pPr marL="133350" indent="0" algn="l">
              <a:spcAft>
                <a:spcPts val="3000"/>
              </a:spcAft>
              <a:buNone/>
              <a:defRPr sz="4800">
                <a:ln>
                  <a:noFill/>
                </a:ln>
                <a:solidFill>
                  <a:srgbClr val="00334D"/>
                </a:solidFill>
                <a:latin typeface="Arial"/>
                <a:cs typeface="Arial"/>
              </a:defRPr>
            </a:lvl1pPr>
          </a:lstStyle>
          <a:p>
            <a:pPr lvl="0"/>
            <a:r>
              <a:rPr lang="en-US" smtClean="0"/>
              <a:t>Click to edit Master text styles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6" name="TextBox 15"/>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17" name="Straight Connector 16"/>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110878437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s Slide - ICANN51">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42874" y="304800"/>
            <a:ext cx="8696325"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cxnSp>
        <p:nvCxnSpPr>
          <p:cNvPr id="15" name="Straight Connector 14"/>
          <p:cNvCxnSpPr/>
          <p:nvPr/>
        </p:nvCxnSpPr>
        <p:spPr>
          <a:xfrm>
            <a:off x="542925" y="1143000"/>
            <a:ext cx="2114550" cy="0"/>
          </a:xfrm>
          <a:prstGeom prst="line">
            <a:avLst/>
          </a:prstGeom>
          <a:ln>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8"/>
          <p:cNvSpPr>
            <a:spLocks noGrp="1"/>
          </p:cNvSpPr>
          <p:nvPr>
            <p:ph type="body" sz="quarter" idx="11"/>
          </p:nvPr>
        </p:nvSpPr>
        <p:spPr>
          <a:xfrm>
            <a:off x="304799" y="1524000"/>
            <a:ext cx="8532813" cy="4381500"/>
          </a:xfrm>
          <a:prstGeom prst="rect">
            <a:avLst/>
          </a:prstGeom>
        </p:spPr>
        <p:txBody>
          <a:bodyPr vert="horz" lIns="38405" tIns="19202" rIns="38405" bIns="19202">
            <a:normAutofit/>
          </a:bodyPr>
          <a:lstStyle>
            <a:lvl1pPr>
              <a:buSzPct val="120000"/>
              <a:defRPr sz="2800">
                <a:solidFill>
                  <a:schemeClr val="tx2"/>
                </a:solidFill>
                <a:latin typeface="Arial"/>
                <a:cs typeface="Arial"/>
              </a:defRPr>
            </a:lvl1pPr>
            <a:lvl2pPr marL="560070" indent="-240030">
              <a:buSzPct val="66000"/>
              <a:buFont typeface="Courier New"/>
              <a:buChar char="o"/>
              <a:defRPr sz="2400">
                <a:solidFill>
                  <a:schemeClr val="tx2"/>
                </a:solidFill>
                <a:latin typeface="Arial"/>
                <a:cs typeface="Arial"/>
              </a:defRPr>
            </a:lvl2pPr>
            <a:lvl3pPr marL="746760" indent="-240030">
              <a:buSzPct val="100000"/>
              <a:buFont typeface="Wingdings" charset="2"/>
              <a:buChar char="§"/>
              <a:defRPr sz="2000">
                <a:solidFill>
                  <a:schemeClr val="tx2"/>
                </a:solidFill>
                <a:latin typeface="Arial"/>
                <a:cs typeface="Arial"/>
              </a:defRPr>
            </a:lvl3pPr>
            <a:lvl4pPr marL="933450" indent="-240030">
              <a:buClr>
                <a:schemeClr val="tx2"/>
              </a:buClr>
              <a:buSzPct val="100000"/>
              <a:buFont typeface="Lucida Grande"/>
              <a:buChar char="-"/>
              <a:defRPr sz="2000">
                <a:solidFill>
                  <a:schemeClr val="tx2"/>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6" name="Picture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9" name="TextBox 18"/>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20" name="Straight Connector 19"/>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423186650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umbers Slide - ICANN51">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42874" y="304800"/>
            <a:ext cx="8696325"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cxnSp>
        <p:nvCxnSpPr>
          <p:cNvPr id="15" name="Straight Connector 14"/>
          <p:cNvCxnSpPr/>
          <p:nvPr/>
        </p:nvCxnSpPr>
        <p:spPr>
          <a:xfrm>
            <a:off x="542925" y="1143000"/>
            <a:ext cx="2114550" cy="0"/>
          </a:xfrm>
          <a:prstGeom prst="line">
            <a:avLst/>
          </a:prstGeom>
          <a:ln>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8"/>
          <p:cNvSpPr>
            <a:spLocks noGrp="1"/>
          </p:cNvSpPr>
          <p:nvPr>
            <p:ph type="body" sz="quarter" idx="11"/>
          </p:nvPr>
        </p:nvSpPr>
        <p:spPr>
          <a:xfrm>
            <a:off x="304799" y="1524000"/>
            <a:ext cx="8532813" cy="4381500"/>
          </a:xfrm>
          <a:prstGeom prst="rect">
            <a:avLst/>
          </a:prstGeom>
        </p:spPr>
        <p:txBody>
          <a:bodyPr vert="horz" lIns="38405" tIns="19202" rIns="38405" bIns="19202">
            <a:normAutofit/>
          </a:bodyPr>
          <a:lstStyle>
            <a:lvl1pPr marL="647700" indent="-514350">
              <a:buSzPct val="90000"/>
              <a:buFont typeface="+mj-lt"/>
              <a:buAutoNum type="arabicPeriod"/>
              <a:defRPr sz="2800">
                <a:solidFill>
                  <a:schemeClr val="tx2"/>
                </a:solidFill>
                <a:latin typeface="Arial"/>
                <a:cs typeface="Arial"/>
              </a:defRPr>
            </a:lvl1pPr>
            <a:lvl2pPr marL="777240" indent="-457200">
              <a:buSzPct val="100000"/>
              <a:buFont typeface="+mj-lt"/>
              <a:buAutoNum type="alphaLcParenR"/>
              <a:defRPr sz="2400">
                <a:solidFill>
                  <a:schemeClr val="tx2"/>
                </a:solidFill>
                <a:latin typeface="Arial"/>
                <a:cs typeface="Arial"/>
              </a:defRPr>
            </a:lvl2pPr>
            <a:lvl3pPr marL="963930" indent="-457200">
              <a:buSzPct val="90000"/>
              <a:buFont typeface="+mj-lt"/>
              <a:buAutoNum type="romanUcPeriod"/>
              <a:defRPr sz="2000">
                <a:solidFill>
                  <a:schemeClr val="tx2"/>
                </a:solidFill>
                <a:latin typeface="Arial"/>
                <a:cs typeface="Arial"/>
              </a:defRPr>
            </a:lvl3pPr>
            <a:lvl4pPr marL="1150620" indent="-457200">
              <a:buClr>
                <a:schemeClr val="tx2"/>
              </a:buClr>
              <a:buSzPct val="100000"/>
              <a:buFont typeface="+mj-lt"/>
              <a:buAutoNum type="romanLcPeriod"/>
              <a:defRPr sz="2000">
                <a:solidFill>
                  <a:schemeClr val="tx2"/>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1" name="TextBox 10"/>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16" name="Straight Connector 15"/>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300725085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aphics Slide - ICANN51">
    <p:spTree>
      <p:nvGrpSpPr>
        <p:cNvPr id="1" name=""/>
        <p:cNvGrpSpPr/>
        <p:nvPr/>
      </p:nvGrpSpPr>
      <p:grpSpPr>
        <a:xfrm>
          <a:off x="0" y="0"/>
          <a:ext cx="0" cy="0"/>
          <a:chOff x="0" y="0"/>
          <a:chExt cx="0" cy="0"/>
        </a:xfrm>
      </p:grpSpPr>
      <p:sp>
        <p:nvSpPr>
          <p:cNvPr id="12" name="Rectangle 11"/>
          <p:cNvSpPr/>
          <p:nvPr/>
        </p:nvSpPr>
        <p:spPr bwMode="auto">
          <a:xfrm>
            <a:off x="0" y="3371292"/>
            <a:ext cx="9144000" cy="115416"/>
          </a:xfrm>
          <a:prstGeom prst="rect">
            <a:avLst/>
          </a:prstGeom>
          <a:solidFill>
            <a:srgbClr val="FFFFFF"/>
          </a:solidFill>
          <a:ln>
            <a:noFill/>
          </a:ln>
          <a:extLst/>
        </p:spPr>
        <p:txBody>
          <a:bodyPr lIns="0" tIns="0" rIns="0" bIns="0" rtlCol="0" anchor="ctr">
            <a:spAutoFit/>
          </a:bodyPr>
          <a:lstStyle/>
          <a:p>
            <a:pPr algn="l">
              <a:lnSpc>
                <a:spcPct val="10000"/>
              </a:lnSpc>
            </a:pPr>
            <a:endParaRPr lang="en-US" sz="3000" dirty="0" smtClean="0">
              <a:solidFill>
                <a:srgbClr val="1A8AC7"/>
              </a:solidFill>
              <a:latin typeface="DINOT-Medium" charset="0"/>
              <a:ea typeface="ＭＳ Ｐゴシック" charset="0"/>
              <a:cs typeface="DINOT-Medium" charset="0"/>
              <a:sym typeface="DINOT-Medium" charset="0"/>
            </a:endParaRPr>
          </a:p>
        </p:txBody>
      </p:sp>
      <p:sp>
        <p:nvSpPr>
          <p:cNvPr id="14" name="Text Placeholder 13"/>
          <p:cNvSpPr>
            <a:spLocks noGrp="1"/>
          </p:cNvSpPr>
          <p:nvPr>
            <p:ph type="body" sz="quarter" idx="10" hasCustomPrompt="1"/>
          </p:nvPr>
        </p:nvSpPr>
        <p:spPr>
          <a:xfrm>
            <a:off x="142875" y="304800"/>
            <a:ext cx="8694738" cy="609600"/>
          </a:xfrm>
          <a:prstGeom prst="rect">
            <a:avLst/>
          </a:prstGeom>
        </p:spPr>
        <p:txBody>
          <a:bodyPr vert="horz" lIns="38405" tIns="19202" rIns="38405" bIns="19202"/>
          <a:lstStyle>
            <a:lvl1pPr marL="133350" indent="0">
              <a:buNone/>
              <a:defRPr sz="3200" baseline="0">
                <a:solidFill>
                  <a:schemeClr val="tx2"/>
                </a:solidFill>
              </a:defRPr>
            </a:lvl1pPr>
          </a:lstStyle>
          <a:p>
            <a:pPr lvl="0"/>
            <a:r>
              <a:rPr lang="en-US" dirty="0" smtClean="0"/>
              <a:t>Insert Title</a:t>
            </a:r>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Tree>
    <p:extLst>
      <p:ext uri="{BB962C8B-B14F-4D97-AF65-F5344CB8AC3E}">
        <p14:creationId xmlns:p14="http://schemas.microsoft.com/office/powerpoint/2010/main" val="18666818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Slide - ICANN51">
    <p:spTree>
      <p:nvGrpSpPr>
        <p:cNvPr id="1" name=""/>
        <p:cNvGrpSpPr/>
        <p:nvPr/>
      </p:nvGrpSpPr>
      <p:grpSpPr>
        <a:xfrm>
          <a:off x="0" y="0"/>
          <a:ext cx="0" cy="0"/>
          <a:chOff x="0" y="0"/>
          <a:chExt cx="0" cy="0"/>
        </a:xfrm>
      </p:grpSpPr>
      <p:sp>
        <p:nvSpPr>
          <p:cNvPr id="12" name="Rectangle 11"/>
          <p:cNvSpPr/>
          <p:nvPr/>
        </p:nvSpPr>
        <p:spPr bwMode="auto">
          <a:xfrm>
            <a:off x="0" y="3371292"/>
            <a:ext cx="9144000" cy="115416"/>
          </a:xfrm>
          <a:prstGeom prst="rect">
            <a:avLst/>
          </a:prstGeom>
          <a:solidFill>
            <a:srgbClr val="FFFFFF"/>
          </a:solidFill>
          <a:ln>
            <a:noFill/>
          </a:ln>
          <a:extLst/>
        </p:spPr>
        <p:txBody>
          <a:bodyPr lIns="0" tIns="0" rIns="0" bIns="0" rtlCol="0" anchor="ctr">
            <a:spAutoFit/>
          </a:bodyPr>
          <a:lstStyle/>
          <a:p>
            <a:pPr algn="l">
              <a:lnSpc>
                <a:spcPct val="10000"/>
              </a:lnSpc>
            </a:pPr>
            <a:endParaRPr lang="en-US" sz="3000" dirty="0" smtClean="0">
              <a:solidFill>
                <a:srgbClr val="1A8AC7"/>
              </a:solidFill>
              <a:latin typeface="DINOT-Medium" charset="0"/>
              <a:ea typeface="ＭＳ Ｐゴシック" charset="0"/>
              <a:cs typeface="DINOT-Medium" charset="0"/>
              <a:sym typeface="DINOT-Medium" charset="0"/>
            </a:endParaRPr>
          </a:p>
        </p:txBody>
      </p:sp>
      <p:sp>
        <p:nvSpPr>
          <p:cNvPr id="14" name="Text Placeholder 13"/>
          <p:cNvSpPr>
            <a:spLocks noGrp="1"/>
          </p:cNvSpPr>
          <p:nvPr>
            <p:ph type="body" sz="quarter" idx="10" hasCustomPrompt="1"/>
          </p:nvPr>
        </p:nvSpPr>
        <p:spPr>
          <a:xfrm>
            <a:off x="142875" y="304800"/>
            <a:ext cx="8694738"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sp>
        <p:nvSpPr>
          <p:cNvPr id="3" name="Chart Placeholder 2"/>
          <p:cNvSpPr>
            <a:spLocks noGrp="1"/>
          </p:cNvSpPr>
          <p:nvPr>
            <p:ph type="chart" sz="quarter" idx="11"/>
          </p:nvPr>
        </p:nvSpPr>
        <p:spPr>
          <a:xfrm>
            <a:off x="742950" y="1371600"/>
            <a:ext cx="7686675" cy="4343400"/>
          </a:xfrm>
          <a:prstGeom prst="rect">
            <a:avLst/>
          </a:prstGeom>
        </p:spPr>
        <p:txBody>
          <a:bodyPr vert="horz" lIns="38405" tIns="19202" rIns="38405" bIns="19202"/>
          <a:lstStyle>
            <a:lvl1pPr marL="133350" indent="0">
              <a:buNone/>
              <a:defRPr>
                <a:latin typeface="Arial"/>
                <a:cs typeface="Arial"/>
              </a:defRPr>
            </a:lvl1pPr>
          </a:lstStyle>
          <a:p>
            <a:r>
              <a:rPr lang="en-US" smtClean="0"/>
              <a:t>Click icon to add chart</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1" name="TextBox 10"/>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13" name="Straight Connector 12"/>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102350521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38168" y="635000"/>
            <a:ext cx="578248" cy="346556"/>
          </a:xfrm>
          <a:prstGeom prst="rect">
            <a:avLst/>
          </a:prstGeom>
          <a:noFill/>
        </p:spPr>
        <p:txBody>
          <a:bodyPr wrap="none" lIns="38405" tIns="19202" rIns="38405" bIns="19202" rtlCol="0">
            <a:spAutoFit/>
          </a:bodyPr>
          <a:lstStyle/>
          <a:p>
            <a:r>
              <a:rPr lang="en-US" sz="2000" dirty="0" smtClean="0">
                <a:solidFill>
                  <a:schemeClr val="bg1"/>
                </a:solidFill>
                <a:latin typeface="Georgia"/>
                <a:cs typeface="Georgia"/>
              </a:rPr>
              <a:t>Text</a:t>
            </a:r>
            <a:endParaRPr lang="en-US" sz="2000" dirty="0">
              <a:solidFill>
                <a:schemeClr val="bg1"/>
              </a:solidFill>
              <a:latin typeface="Georgia"/>
              <a:cs typeface="Georgia"/>
            </a:endParaRPr>
          </a:p>
        </p:txBody>
      </p:sp>
      <p:sp>
        <p:nvSpPr>
          <p:cNvPr id="3" name="TextBox 2"/>
          <p:cNvSpPr txBox="1"/>
          <p:nvPr/>
        </p:nvSpPr>
        <p:spPr>
          <a:xfrm>
            <a:off x="338168" y="635000"/>
            <a:ext cx="578248" cy="346556"/>
          </a:xfrm>
          <a:prstGeom prst="rect">
            <a:avLst/>
          </a:prstGeom>
          <a:noFill/>
        </p:spPr>
        <p:txBody>
          <a:bodyPr wrap="none" lIns="38405" tIns="19202" rIns="38405" bIns="19202" rtlCol="0">
            <a:spAutoFit/>
          </a:bodyPr>
          <a:lstStyle/>
          <a:p>
            <a:r>
              <a:rPr lang="en-US" sz="2000" dirty="0" smtClean="0">
                <a:solidFill>
                  <a:schemeClr val="bg1"/>
                </a:solidFill>
                <a:latin typeface="Georgia"/>
                <a:cs typeface="Georgia"/>
              </a:rPr>
              <a:t>Text</a:t>
            </a:r>
            <a:endParaRPr lang="en-US" sz="2000" dirty="0">
              <a:solidFill>
                <a:schemeClr val="bg1"/>
              </a:solidFill>
              <a:latin typeface="Georgia"/>
              <a:cs typeface="Georgia"/>
            </a:endParaRPr>
          </a:p>
        </p:txBody>
      </p:sp>
      <p:sp>
        <p:nvSpPr>
          <p:cNvPr id="4" name="TextBox 1"/>
          <p:cNvSpPr txBox="1">
            <a:spLocks noChangeArrowheads="1"/>
          </p:cNvSpPr>
          <p:nvPr userDrawn="1"/>
        </p:nvSpPr>
        <p:spPr bwMode="auto">
          <a:xfrm>
            <a:off x="814388" y="1792288"/>
            <a:ext cx="5778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5" tIns="19202" rIns="38405" bIns="19202">
            <a:spAutoFit/>
          </a:bodyPr>
          <a:lstStyle>
            <a:lvl1pPr algn="ctr" eaLnBrk="0" hangingPunct="0">
              <a:defRPr sz="2400">
                <a:solidFill>
                  <a:srgbClr val="000000"/>
                </a:solidFill>
                <a:latin typeface="Gill Sans" charset="0"/>
                <a:ea typeface="ヒラギノ角ゴ ProN W3" charset="0"/>
                <a:cs typeface="ヒラギノ角ゴ ProN W3" charset="0"/>
                <a:sym typeface="Gill Sans" charset="0"/>
              </a:defRPr>
            </a:lvl1pPr>
            <a:lvl2pPr marL="742950" indent="-285750" algn="ctr" eaLnBrk="0" hangingPunct="0">
              <a:defRPr sz="2400">
                <a:solidFill>
                  <a:srgbClr val="000000"/>
                </a:solidFill>
                <a:latin typeface="Gill Sans" charset="0"/>
                <a:ea typeface="ヒラギノ角ゴ ProN W3" charset="0"/>
                <a:cs typeface="ヒラギノ角ゴ ProN W3" charset="0"/>
                <a:sym typeface="Gill Sans" charset="0"/>
              </a:defRPr>
            </a:lvl2pPr>
            <a:lvl3pPr marL="1143000" indent="-228600" algn="ctr" eaLnBrk="0" hangingPunct="0">
              <a:defRPr sz="2400">
                <a:solidFill>
                  <a:srgbClr val="000000"/>
                </a:solidFill>
                <a:latin typeface="Gill Sans" charset="0"/>
                <a:ea typeface="ヒラギノ角ゴ ProN W3" charset="0"/>
                <a:cs typeface="ヒラギノ角ゴ ProN W3" charset="0"/>
                <a:sym typeface="Gill Sans" charset="0"/>
              </a:defRPr>
            </a:lvl3pPr>
            <a:lvl4pPr marL="1600200" indent="-228600" algn="ctr" eaLnBrk="0" hangingPunct="0">
              <a:defRPr sz="2400">
                <a:solidFill>
                  <a:srgbClr val="000000"/>
                </a:solidFill>
                <a:latin typeface="Gill Sans" charset="0"/>
                <a:ea typeface="ヒラギノ角ゴ ProN W3" charset="0"/>
                <a:cs typeface="ヒラギノ角ゴ ProN W3" charset="0"/>
                <a:sym typeface="Gill Sans" charset="0"/>
              </a:defRPr>
            </a:lvl4pPr>
            <a:lvl5pPr marL="2057400" indent="-228600" algn="ctr" eaLnBrk="0" hangingPunct="0">
              <a:defRPr sz="2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9pPr>
          </a:lstStyle>
          <a:p>
            <a:pPr eaLnBrk="1" hangingPunct="1">
              <a:defRPr/>
            </a:pPr>
            <a:r>
              <a:rPr lang="en-US" sz="2000" dirty="0" smtClean="0">
                <a:solidFill>
                  <a:schemeClr val="bg1"/>
                </a:solidFill>
                <a:latin typeface="Georgia" charset="0"/>
              </a:rPr>
              <a:t>Text</a:t>
            </a:r>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Lst>
  <p:transition xmlns:p14="http://schemas.microsoft.com/office/powerpoint/2010/main"/>
  <p:txStyles>
    <p:titleStyle>
      <a:lvl1pPr algn="l" rtl="0" eaLnBrk="1" fontAlgn="base" hangingPunct="1">
        <a:spcBef>
          <a:spcPct val="0"/>
        </a:spcBef>
        <a:spcAft>
          <a:spcPct val="0"/>
        </a:spcAft>
        <a:defRPr sz="2800">
          <a:solidFill>
            <a:srgbClr val="1A8AC7"/>
          </a:solidFill>
          <a:latin typeface="+mj-lt"/>
          <a:ea typeface="+mj-ea"/>
          <a:cs typeface="+mj-cs"/>
          <a:sym typeface="DINOT-Light" charset="0"/>
        </a:defRPr>
      </a:lvl1pPr>
      <a:lvl2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2pPr>
      <a:lvl3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3pPr>
      <a:lvl4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4pPr>
      <a:lvl5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5pPr>
      <a:lvl6pPr marL="192024"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6pPr>
      <a:lvl7pPr marL="384048"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7pPr>
      <a:lvl8pPr marL="576072"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8pPr>
      <a:lvl9pPr marL="768096"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9pPr>
    </p:titleStyle>
    <p:bodyStyle>
      <a:lvl1pPr marL="37338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1pPr>
      <a:lvl2pPr marL="56007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2pPr>
      <a:lvl3pPr marL="74676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3pPr>
      <a:lvl4pPr marL="93345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4pPr>
      <a:lvl5pPr marL="112014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5pPr>
      <a:lvl6pPr marL="1312164"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p:bodyStyle>
    <p:otherStyle>
      <a:defPPr>
        <a:defRPr lang="en-US"/>
      </a:defPPr>
      <a:lvl1pPr marL="0" algn="l" defTabSz="192024" rtl="0" eaLnBrk="1" latinLnBrk="0" hangingPunct="1">
        <a:defRPr sz="800" kern="1200">
          <a:solidFill>
            <a:schemeClr val="tx1"/>
          </a:solidFill>
          <a:latin typeface="+mn-lt"/>
          <a:ea typeface="+mn-ea"/>
          <a:cs typeface="+mn-cs"/>
        </a:defRPr>
      </a:lvl1pPr>
      <a:lvl2pPr marL="192024" algn="l" defTabSz="192024" rtl="0" eaLnBrk="1" latinLnBrk="0" hangingPunct="1">
        <a:defRPr sz="800" kern="1200">
          <a:solidFill>
            <a:schemeClr val="tx1"/>
          </a:solidFill>
          <a:latin typeface="+mn-lt"/>
          <a:ea typeface="+mn-ea"/>
          <a:cs typeface="+mn-cs"/>
        </a:defRPr>
      </a:lvl2pPr>
      <a:lvl3pPr marL="384048" algn="l" defTabSz="192024" rtl="0" eaLnBrk="1" latinLnBrk="0" hangingPunct="1">
        <a:defRPr sz="800" kern="1200">
          <a:solidFill>
            <a:schemeClr val="tx1"/>
          </a:solidFill>
          <a:latin typeface="+mn-lt"/>
          <a:ea typeface="+mn-ea"/>
          <a:cs typeface="+mn-cs"/>
        </a:defRPr>
      </a:lvl3pPr>
      <a:lvl4pPr marL="576072" algn="l" defTabSz="192024" rtl="0" eaLnBrk="1" latinLnBrk="0" hangingPunct="1">
        <a:defRPr sz="800" kern="1200">
          <a:solidFill>
            <a:schemeClr val="tx1"/>
          </a:solidFill>
          <a:latin typeface="+mn-lt"/>
          <a:ea typeface="+mn-ea"/>
          <a:cs typeface="+mn-cs"/>
        </a:defRPr>
      </a:lvl4pPr>
      <a:lvl5pPr marL="768096" algn="l" defTabSz="192024" rtl="0" eaLnBrk="1" latinLnBrk="0" hangingPunct="1">
        <a:defRPr sz="800" kern="1200">
          <a:solidFill>
            <a:schemeClr val="tx1"/>
          </a:solidFill>
          <a:latin typeface="+mn-lt"/>
          <a:ea typeface="+mn-ea"/>
          <a:cs typeface="+mn-cs"/>
        </a:defRPr>
      </a:lvl5pPr>
      <a:lvl6pPr marL="960120" algn="l" defTabSz="192024" rtl="0" eaLnBrk="1" latinLnBrk="0" hangingPunct="1">
        <a:defRPr sz="800" kern="1200">
          <a:solidFill>
            <a:schemeClr val="tx1"/>
          </a:solidFill>
          <a:latin typeface="+mn-lt"/>
          <a:ea typeface="+mn-ea"/>
          <a:cs typeface="+mn-cs"/>
        </a:defRPr>
      </a:lvl6pPr>
      <a:lvl7pPr marL="1152144" algn="l" defTabSz="192024" rtl="0" eaLnBrk="1" latinLnBrk="0" hangingPunct="1">
        <a:defRPr sz="800" kern="1200">
          <a:solidFill>
            <a:schemeClr val="tx1"/>
          </a:solidFill>
          <a:latin typeface="+mn-lt"/>
          <a:ea typeface="+mn-ea"/>
          <a:cs typeface="+mn-cs"/>
        </a:defRPr>
      </a:lvl7pPr>
      <a:lvl8pPr marL="1344168" algn="l" defTabSz="192024" rtl="0" eaLnBrk="1" latinLnBrk="0" hangingPunct="1">
        <a:defRPr sz="800" kern="1200">
          <a:solidFill>
            <a:schemeClr val="tx1"/>
          </a:solidFill>
          <a:latin typeface="+mn-lt"/>
          <a:ea typeface="+mn-ea"/>
          <a:cs typeface="+mn-cs"/>
        </a:defRPr>
      </a:lvl8pPr>
      <a:lvl9pPr marL="1536192" algn="l" defTabSz="192024"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23.jpg"/><Relationship Id="rId7" Type="http://schemas.openxmlformats.org/officeDocument/2006/relationships/image" Target="../media/image24.jpg"/><Relationship Id="rId8" Type="http://schemas.openxmlformats.org/officeDocument/2006/relationships/image" Target="../media/image25.jpg"/><Relationship Id="rId9" Type="http://schemas.openxmlformats.org/officeDocument/2006/relationships/image" Target="../media/image26.jpg"/><Relationship Id="rId10" Type="http://schemas.openxmlformats.org/officeDocument/2006/relationships/image" Target="../media/image27.jpg"/><Relationship Id="rId11" Type="http://schemas.openxmlformats.org/officeDocument/2006/relationships/image" Target="../media/image28.jpg"/><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278062"/>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Structure of Revised Process (10 Oct.) </a:t>
            </a:r>
            <a:endParaRPr lang="en-US" dirty="0"/>
          </a:p>
        </p:txBody>
      </p:sp>
      <p:sp>
        <p:nvSpPr>
          <p:cNvPr id="4" name="Content Placeholder 2"/>
          <p:cNvSpPr txBox="1">
            <a:spLocks/>
          </p:cNvSpPr>
          <p:nvPr/>
        </p:nvSpPr>
        <p:spPr>
          <a:xfrm>
            <a:off x="152400" y="1295400"/>
            <a:ext cx="8229600" cy="5105400"/>
          </a:xfrm>
          <a:prstGeom prst="rect">
            <a:avLst/>
          </a:prstGeom>
        </p:spPr>
        <p:txBody>
          <a:bodyPr vert="horz" lIns="38405" tIns="19202" rIns="38405" bIns="19202">
            <a:noAutofit/>
          </a:bodyPr>
          <a:lstStyle>
            <a:lvl1pPr marL="373063" indent="-239713" algn="l" rtl="0" eaLnBrk="0" fontAlgn="base" hangingPunct="0">
              <a:spcBef>
                <a:spcPts val="1425"/>
              </a:spcBef>
              <a:spcAft>
                <a:spcPct val="0"/>
              </a:spcAft>
              <a:buSzPct val="120000"/>
              <a:buFont typeface="Gill Sans" pitchFamily="-84" charset="0"/>
              <a:buChar char="•"/>
              <a:defRPr sz="2800">
                <a:solidFill>
                  <a:schemeClr val="tx2"/>
                </a:solidFill>
                <a:latin typeface="Arial"/>
                <a:ea typeface="MS PGothic" pitchFamily="34" charset="-128"/>
                <a:cs typeface="Arial"/>
                <a:sym typeface="Gill Sans" pitchFamily="-84" charset="0"/>
              </a:defRPr>
            </a:lvl1pPr>
            <a:lvl2pPr marL="560070" indent="-240030" algn="l" rtl="0" eaLnBrk="0" fontAlgn="base" hangingPunct="0">
              <a:spcBef>
                <a:spcPts val="1425"/>
              </a:spcBef>
              <a:spcAft>
                <a:spcPct val="0"/>
              </a:spcAft>
              <a:buSzPct val="66000"/>
              <a:buFont typeface="Courier New"/>
              <a:buChar char="o"/>
              <a:defRPr sz="2400">
                <a:solidFill>
                  <a:schemeClr val="tx2"/>
                </a:solidFill>
                <a:latin typeface="Arial"/>
                <a:ea typeface="MS PGothic" pitchFamily="34" charset="-128"/>
                <a:cs typeface="Arial"/>
                <a:sym typeface="Gill Sans" pitchFamily="-84" charset="0"/>
              </a:defRPr>
            </a:lvl2pPr>
            <a:lvl3pPr marL="746760" indent="-240030" algn="l" rtl="0" eaLnBrk="0" fontAlgn="base" hangingPunct="0">
              <a:spcBef>
                <a:spcPts val="1425"/>
              </a:spcBef>
              <a:spcAft>
                <a:spcPct val="0"/>
              </a:spcAft>
              <a:buSzPct val="100000"/>
              <a:buFont typeface="Wingdings" charset="2"/>
              <a:buChar char="§"/>
              <a:defRPr sz="2000">
                <a:solidFill>
                  <a:schemeClr val="tx2"/>
                </a:solidFill>
                <a:latin typeface="Arial"/>
                <a:ea typeface="MS PGothic" pitchFamily="34" charset="-128"/>
                <a:cs typeface="Arial"/>
                <a:sym typeface="Gill Sans" pitchFamily="-84" charset="0"/>
              </a:defRPr>
            </a:lvl3pPr>
            <a:lvl4pPr marL="933450" indent="-240030" algn="l" rtl="0" eaLnBrk="0" fontAlgn="base" hangingPunct="0">
              <a:spcBef>
                <a:spcPts val="1425"/>
              </a:spcBef>
              <a:spcAft>
                <a:spcPct val="0"/>
              </a:spcAft>
              <a:buSzPct val="55000"/>
              <a:buFont typeface="Wingdings" charset="2"/>
              <a:buChar char="§"/>
              <a:defRPr sz="1800">
                <a:solidFill>
                  <a:schemeClr val="tx2"/>
                </a:solidFill>
                <a:latin typeface="Arial"/>
                <a:ea typeface="MS PGothic" pitchFamily="34" charset="-128"/>
                <a:cs typeface="Arial"/>
                <a:sym typeface="Gill Sans" pitchFamily="-84" charset="0"/>
              </a:defRPr>
            </a:lvl4pPr>
            <a:lvl5pPr marL="1119188" indent="-239713" algn="l" rtl="0" eaLnBrk="0" fontAlgn="base" hangingPunct="0">
              <a:spcBef>
                <a:spcPts val="1425"/>
              </a:spcBef>
              <a:spcAft>
                <a:spcPct val="0"/>
              </a:spcAft>
              <a:buSzPct val="171000"/>
              <a:buFont typeface="Gill Sans" pitchFamily="-84" charset="0"/>
              <a:buChar char="•"/>
              <a:defRPr sz="2400">
                <a:solidFill>
                  <a:schemeClr val="tx2"/>
                </a:solidFill>
                <a:latin typeface="Georgia"/>
                <a:ea typeface="MS PGothic" pitchFamily="34" charset="-128"/>
                <a:cs typeface="Georgia"/>
                <a:sym typeface="Gill Sans" pitchFamily="-84" charset="0"/>
              </a:defRPr>
            </a:lvl5pPr>
            <a:lvl6pPr marL="1312164"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a:lstStyle>
          <a:p>
            <a:r>
              <a:rPr lang="en-US" sz="1600" dirty="0"/>
              <a:t>Process revised to propose a CCWG with the following principles reflected: </a:t>
            </a:r>
          </a:p>
          <a:p>
            <a:pPr lvl="1"/>
            <a:r>
              <a:rPr lang="en-US" sz="1600" dirty="0"/>
              <a:t>Up to 7 Advisors appointed by the Experts</a:t>
            </a:r>
          </a:p>
          <a:p>
            <a:pPr lvl="1"/>
            <a:r>
              <a:rPr lang="en-US" sz="1600" dirty="0"/>
              <a:t>Board liaison selected by the Board</a:t>
            </a:r>
          </a:p>
          <a:p>
            <a:pPr lvl="1"/>
            <a:r>
              <a:rPr lang="en-US" sz="1600" dirty="0"/>
              <a:t>ICANN staff </a:t>
            </a:r>
          </a:p>
          <a:p>
            <a:pPr lvl="1"/>
            <a:r>
              <a:rPr lang="en-US" sz="1600" dirty="0"/>
              <a:t>ATRT expert selected from ATRT1 and ATRT2 participants</a:t>
            </a:r>
          </a:p>
          <a:p>
            <a:pPr lvl="1"/>
            <a:r>
              <a:rPr lang="en-US" sz="1600" dirty="0"/>
              <a:t>IANA Stewardship Transition Coordination Group linkage</a:t>
            </a:r>
          </a:p>
          <a:p>
            <a:pPr lvl="1"/>
            <a:r>
              <a:rPr lang="en-US" sz="1600" dirty="0"/>
              <a:t>Participation open to all</a:t>
            </a:r>
          </a:p>
          <a:p>
            <a:pPr lvl="1"/>
            <a:r>
              <a:rPr lang="en-US" sz="1600" dirty="0"/>
              <a:t>Advisors, Board Liaison, Staff do not participate in any votes or calls for consensus. </a:t>
            </a:r>
          </a:p>
          <a:p>
            <a:pPr lvl="1"/>
            <a:r>
              <a:rPr lang="en-US" sz="1600" dirty="0"/>
              <a:t>Role of the Board in relation to acceptance of recommendations from the process to be addressed by the Board.</a:t>
            </a:r>
          </a:p>
          <a:p>
            <a:pPr lvl="1"/>
            <a:r>
              <a:rPr lang="en-US" sz="1600" dirty="0"/>
              <a:t>Scope and two work streams for immediate (IANA Transition) and long term accountability topics. </a:t>
            </a:r>
          </a:p>
          <a:p>
            <a:pPr marL="233363" lvl="2" indent="0">
              <a:spcBef>
                <a:spcPts val="1200"/>
              </a:spcBef>
              <a:spcAft>
                <a:spcPts val="600"/>
              </a:spcAft>
              <a:buClr>
                <a:srgbClr val="43ACDA"/>
              </a:buClr>
              <a:buSzPct val="125000"/>
              <a:buNone/>
            </a:pPr>
            <a:endParaRPr lang="en-US" sz="1600" spc="-4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6625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Structure of Revised Process (10 Oct.) </a:t>
            </a:r>
            <a:endParaRPr lang="en-US" dirty="0"/>
          </a:p>
        </p:txBody>
      </p:sp>
      <p:sp>
        <p:nvSpPr>
          <p:cNvPr id="4" name="Content Placeholder 2"/>
          <p:cNvSpPr txBox="1">
            <a:spLocks/>
          </p:cNvSpPr>
          <p:nvPr/>
        </p:nvSpPr>
        <p:spPr>
          <a:xfrm>
            <a:off x="152400" y="1295400"/>
            <a:ext cx="8229600" cy="5105400"/>
          </a:xfrm>
          <a:prstGeom prst="rect">
            <a:avLst/>
          </a:prstGeom>
        </p:spPr>
        <p:txBody>
          <a:bodyPr vert="horz" lIns="38405" tIns="19202" rIns="38405" bIns="19202">
            <a:noAutofit/>
          </a:bodyPr>
          <a:lstStyle>
            <a:lvl1pPr marL="373063" indent="-239713" algn="l" rtl="0" eaLnBrk="0" fontAlgn="base" hangingPunct="0">
              <a:spcBef>
                <a:spcPts val="1425"/>
              </a:spcBef>
              <a:spcAft>
                <a:spcPct val="0"/>
              </a:spcAft>
              <a:buSzPct val="120000"/>
              <a:buFont typeface="Gill Sans" pitchFamily="-84" charset="0"/>
              <a:buChar char="•"/>
              <a:defRPr sz="2800">
                <a:solidFill>
                  <a:schemeClr val="tx2"/>
                </a:solidFill>
                <a:latin typeface="Arial"/>
                <a:ea typeface="MS PGothic" pitchFamily="34" charset="-128"/>
                <a:cs typeface="Arial"/>
                <a:sym typeface="Gill Sans" pitchFamily="-84" charset="0"/>
              </a:defRPr>
            </a:lvl1pPr>
            <a:lvl2pPr marL="560070" indent="-240030" algn="l" rtl="0" eaLnBrk="0" fontAlgn="base" hangingPunct="0">
              <a:spcBef>
                <a:spcPts val="1425"/>
              </a:spcBef>
              <a:spcAft>
                <a:spcPct val="0"/>
              </a:spcAft>
              <a:buSzPct val="66000"/>
              <a:buFont typeface="Courier New"/>
              <a:buChar char="o"/>
              <a:defRPr sz="2400">
                <a:solidFill>
                  <a:schemeClr val="tx2"/>
                </a:solidFill>
                <a:latin typeface="Arial"/>
                <a:ea typeface="MS PGothic" pitchFamily="34" charset="-128"/>
                <a:cs typeface="Arial"/>
                <a:sym typeface="Gill Sans" pitchFamily="-84" charset="0"/>
              </a:defRPr>
            </a:lvl2pPr>
            <a:lvl3pPr marL="746760" indent="-240030" algn="l" rtl="0" eaLnBrk="0" fontAlgn="base" hangingPunct="0">
              <a:spcBef>
                <a:spcPts val="1425"/>
              </a:spcBef>
              <a:spcAft>
                <a:spcPct val="0"/>
              </a:spcAft>
              <a:buSzPct val="100000"/>
              <a:buFont typeface="Wingdings" charset="2"/>
              <a:buChar char="§"/>
              <a:defRPr sz="2000">
                <a:solidFill>
                  <a:schemeClr val="tx2"/>
                </a:solidFill>
                <a:latin typeface="Arial"/>
                <a:ea typeface="MS PGothic" pitchFamily="34" charset="-128"/>
                <a:cs typeface="Arial"/>
                <a:sym typeface="Gill Sans" pitchFamily="-84" charset="0"/>
              </a:defRPr>
            </a:lvl3pPr>
            <a:lvl4pPr marL="933450" indent="-240030" algn="l" rtl="0" eaLnBrk="0" fontAlgn="base" hangingPunct="0">
              <a:spcBef>
                <a:spcPts val="1425"/>
              </a:spcBef>
              <a:spcAft>
                <a:spcPct val="0"/>
              </a:spcAft>
              <a:buSzPct val="55000"/>
              <a:buFont typeface="Wingdings" charset="2"/>
              <a:buChar char="§"/>
              <a:defRPr sz="1800">
                <a:solidFill>
                  <a:schemeClr val="tx2"/>
                </a:solidFill>
                <a:latin typeface="Arial"/>
                <a:ea typeface="MS PGothic" pitchFamily="34" charset="-128"/>
                <a:cs typeface="Arial"/>
                <a:sym typeface="Gill Sans" pitchFamily="-84" charset="0"/>
              </a:defRPr>
            </a:lvl4pPr>
            <a:lvl5pPr marL="1119188" indent="-239713" algn="l" rtl="0" eaLnBrk="0" fontAlgn="base" hangingPunct="0">
              <a:spcBef>
                <a:spcPts val="1425"/>
              </a:spcBef>
              <a:spcAft>
                <a:spcPct val="0"/>
              </a:spcAft>
              <a:buSzPct val="171000"/>
              <a:buFont typeface="Gill Sans" pitchFamily="-84" charset="0"/>
              <a:buChar char="•"/>
              <a:defRPr sz="2400">
                <a:solidFill>
                  <a:schemeClr val="tx2"/>
                </a:solidFill>
                <a:latin typeface="Georgia"/>
                <a:ea typeface="MS PGothic" pitchFamily="34" charset="-128"/>
                <a:cs typeface="Georgia"/>
                <a:sym typeface="Gill Sans" pitchFamily="-84" charset="0"/>
              </a:defRPr>
            </a:lvl5pPr>
            <a:lvl6pPr marL="1312164"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a:lstStyle>
          <a:p>
            <a:pPr lvl="0"/>
            <a:r>
              <a:rPr lang="en-US" sz="1600" u="sng" dirty="0"/>
              <a:t>Scope of the accountability process – two work streams</a:t>
            </a:r>
            <a:r>
              <a:rPr lang="en-US" sz="1600" dirty="0"/>
              <a:t>: The topic of accountability is important, and in the discussions around this process, areas and topics have been identified that are important to enhancing ICANN’s accountability but not directly related to accountability in the context of the changing historical relationship with the USG. </a:t>
            </a:r>
          </a:p>
          <a:p>
            <a:pPr lvl="1"/>
            <a:r>
              <a:rPr lang="en-US" sz="1600" dirty="0"/>
              <a:t>To ensure that over time there’s a mechanism to ensure coverage of all areas, including topics outside of the immediate scope of the process, a suggestion is that the CWG establish two work streams or subgroups: one focused on the scope of the work on enhancing ICANN accountability in light of the changing relationship with the USG within the time frame of the transition (Work Stream 1); and a second focused on addressing topics on accountability outside the scope of Work Stream 1, which are longer term (Work Stream 2). This could be reflected in the CWG’s Charter. </a:t>
            </a:r>
          </a:p>
        </p:txBody>
      </p:sp>
    </p:spTree>
    <p:extLst>
      <p:ext uri="{BB962C8B-B14F-4D97-AF65-F5344CB8AC3E}">
        <p14:creationId xmlns:p14="http://schemas.microsoft.com/office/powerpoint/2010/main" val="3181124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en-US" dirty="0" smtClean="0"/>
              <a:t>Strategic and Operating Planning</a:t>
            </a:r>
          </a:p>
        </p:txBody>
      </p:sp>
    </p:spTree>
    <p:extLst>
      <p:ext uri="{BB962C8B-B14F-4D97-AF65-F5344CB8AC3E}">
        <p14:creationId xmlns:p14="http://schemas.microsoft.com/office/powerpoint/2010/main" val="243254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915400" cy="625475"/>
          </a:xfrm>
          <a:prstGeom prst="rect">
            <a:avLst/>
          </a:prstGeom>
        </p:spPr>
        <p:txBody>
          <a:bodyPr/>
          <a:lstStyle/>
          <a:p>
            <a:r>
              <a:rPr lang="en-US" sz="3200" dirty="0" smtClean="0">
                <a:solidFill>
                  <a:schemeClr val="tx2"/>
                </a:solidFill>
                <a:latin typeface="Arial" panose="020B0604020202020204" pitchFamily="34" charset="0"/>
                <a:cs typeface="Arial" panose="020B0604020202020204" pitchFamily="34" charset="0"/>
              </a:rPr>
              <a:t>Five Strategic Objectives - streamlined</a:t>
            </a:r>
            <a:endParaRPr lang="en-US" sz="3200" dirty="0">
              <a:solidFill>
                <a:schemeClr val="tx2"/>
              </a:solidFill>
              <a:latin typeface="Arial" panose="020B0604020202020204" pitchFamily="34" charset="0"/>
              <a:cs typeface="Arial" panose="020B0604020202020204" pitchFamily="34" charset="0"/>
            </a:endParaRPr>
          </a:p>
        </p:txBody>
      </p:sp>
      <p:sp>
        <p:nvSpPr>
          <p:cNvPr id="7" name="TextBox 6"/>
          <p:cNvSpPr txBox="1"/>
          <p:nvPr/>
        </p:nvSpPr>
        <p:spPr>
          <a:xfrm>
            <a:off x="539552" y="962188"/>
            <a:ext cx="8261097" cy="5016758"/>
          </a:xfrm>
          <a:prstGeom prst="rect">
            <a:avLst/>
          </a:prstGeom>
          <a:noFill/>
        </p:spPr>
        <p:txBody>
          <a:bodyPr wrap="square" rtlCol="0">
            <a:spAutoFit/>
          </a:bodyPr>
          <a:lstStyle/>
          <a:p>
            <a:pPr marL="1828800" lvl="3" indent="-457200">
              <a:spcBef>
                <a:spcPts val="1200"/>
              </a:spcBef>
              <a:spcAft>
                <a:spcPts val="1200"/>
              </a:spcAft>
              <a:buFont typeface="+mj-lt"/>
              <a:buAutoNum type="arabicPeriod"/>
            </a:pPr>
            <a:r>
              <a:rPr lang="en-US" sz="2400" dirty="0" smtClean="0">
                <a:solidFill>
                  <a:schemeClr val="tx2"/>
                </a:solidFill>
                <a:latin typeface="Arial" panose="020B0604020202020204" pitchFamily="34" charset="0"/>
                <a:cs typeface="Arial" panose="020B0604020202020204" pitchFamily="34" charset="0"/>
              </a:rPr>
              <a:t>Evolve </a:t>
            </a:r>
            <a:r>
              <a:rPr lang="en-US" sz="2400" dirty="0">
                <a:solidFill>
                  <a:schemeClr val="tx2"/>
                </a:solidFill>
                <a:latin typeface="Arial" panose="020B0604020202020204" pitchFamily="34" charset="0"/>
                <a:cs typeface="Arial" panose="020B0604020202020204" pitchFamily="34" charset="0"/>
              </a:rPr>
              <a:t>and further </a:t>
            </a:r>
            <a:r>
              <a:rPr lang="en-US" sz="2400" b="1" dirty="0">
                <a:solidFill>
                  <a:schemeClr val="tx2"/>
                </a:solidFill>
                <a:latin typeface="Arial" panose="020B0604020202020204" pitchFamily="34" charset="0"/>
                <a:cs typeface="Arial" panose="020B0604020202020204" pitchFamily="34" charset="0"/>
              </a:rPr>
              <a:t>globalize</a:t>
            </a:r>
            <a:r>
              <a:rPr lang="en-US" sz="2400" dirty="0">
                <a:solidFill>
                  <a:schemeClr val="tx2"/>
                </a:solidFill>
                <a:latin typeface="Arial" panose="020B0604020202020204" pitchFamily="34" charset="0"/>
                <a:cs typeface="Arial" panose="020B0604020202020204" pitchFamily="34" charset="0"/>
              </a:rPr>
              <a:t> ICANN</a:t>
            </a:r>
            <a:r>
              <a:rPr lang="en-US" sz="2400" dirty="0" smtClean="0">
                <a:solidFill>
                  <a:schemeClr val="tx2"/>
                </a:solidFill>
                <a:latin typeface="Arial" panose="020B0604020202020204" pitchFamily="34" charset="0"/>
                <a:cs typeface="Arial" panose="020B0604020202020204" pitchFamily="34" charset="0"/>
              </a:rPr>
              <a:t>.</a:t>
            </a:r>
            <a:endParaRPr lang="en-US" sz="2400" dirty="0">
              <a:solidFill>
                <a:schemeClr val="tx2"/>
              </a:solidFill>
              <a:latin typeface="Arial" panose="020B0604020202020204" pitchFamily="34" charset="0"/>
              <a:cs typeface="Arial" panose="020B0604020202020204" pitchFamily="34" charset="0"/>
            </a:endParaRPr>
          </a:p>
          <a:p>
            <a:pPr marL="1828800" lvl="3" indent="-457200">
              <a:spcBef>
                <a:spcPts val="1200"/>
              </a:spcBef>
              <a:spcAft>
                <a:spcPts val="1200"/>
              </a:spcAft>
              <a:buFont typeface="+mj-lt"/>
              <a:buAutoNum type="arabicPeriod"/>
            </a:pPr>
            <a:r>
              <a:rPr lang="en-US" sz="2400" dirty="0">
                <a:solidFill>
                  <a:schemeClr val="tx2"/>
                </a:solidFill>
                <a:latin typeface="Arial" panose="020B0604020202020204" pitchFamily="34" charset="0"/>
                <a:cs typeface="Arial" panose="020B0604020202020204" pitchFamily="34" charset="0"/>
              </a:rPr>
              <a:t>Support a healthy, stable and resilient </a:t>
            </a:r>
            <a:r>
              <a:rPr lang="en-US" sz="2400" b="1" dirty="0">
                <a:solidFill>
                  <a:schemeClr val="tx2"/>
                </a:solidFill>
                <a:latin typeface="Arial" panose="020B0604020202020204" pitchFamily="34" charset="0"/>
                <a:cs typeface="Arial" panose="020B0604020202020204" pitchFamily="34" charset="0"/>
              </a:rPr>
              <a:t>unique identifier ecosystem</a:t>
            </a:r>
            <a:r>
              <a:rPr lang="en-US" sz="2400" dirty="0" smtClean="0">
                <a:solidFill>
                  <a:schemeClr val="tx2"/>
                </a:solidFill>
                <a:latin typeface="Arial" panose="020B0604020202020204" pitchFamily="34" charset="0"/>
                <a:cs typeface="Arial" panose="020B0604020202020204" pitchFamily="34" charset="0"/>
              </a:rPr>
              <a:t>.</a:t>
            </a:r>
            <a:endParaRPr lang="en-US" sz="2400" dirty="0">
              <a:solidFill>
                <a:schemeClr val="tx2"/>
              </a:solidFill>
              <a:latin typeface="Arial" panose="020B0604020202020204" pitchFamily="34" charset="0"/>
              <a:cs typeface="Arial" panose="020B0604020202020204" pitchFamily="34" charset="0"/>
            </a:endParaRPr>
          </a:p>
          <a:p>
            <a:pPr marL="1828800" lvl="3" indent="-457200">
              <a:spcBef>
                <a:spcPts val="1200"/>
              </a:spcBef>
              <a:spcAft>
                <a:spcPts val="1200"/>
              </a:spcAft>
              <a:buFont typeface="+mj-lt"/>
              <a:buAutoNum type="arabicPeriod"/>
            </a:pPr>
            <a:r>
              <a:rPr lang="en-US" sz="2400" dirty="0">
                <a:solidFill>
                  <a:schemeClr val="tx2"/>
                </a:solidFill>
                <a:latin typeface="Arial" panose="020B0604020202020204" pitchFamily="34" charset="0"/>
                <a:cs typeface="Arial" panose="020B0604020202020204" pitchFamily="34" charset="0"/>
              </a:rPr>
              <a:t>Advance </a:t>
            </a:r>
            <a:r>
              <a:rPr lang="en-US" sz="2400" b="1" dirty="0">
                <a:solidFill>
                  <a:schemeClr val="tx2"/>
                </a:solidFill>
                <a:latin typeface="Arial" panose="020B0604020202020204" pitchFamily="34" charset="0"/>
                <a:cs typeface="Arial" panose="020B0604020202020204" pitchFamily="34" charset="0"/>
              </a:rPr>
              <a:t>organizational, technological and operational excellence</a:t>
            </a:r>
            <a:r>
              <a:rPr lang="en-US" sz="2400" dirty="0">
                <a:solidFill>
                  <a:schemeClr val="tx2"/>
                </a:solidFill>
                <a:latin typeface="Arial" panose="020B0604020202020204" pitchFamily="34" charset="0"/>
                <a:cs typeface="Arial" panose="020B0604020202020204" pitchFamily="34" charset="0"/>
              </a:rPr>
              <a:t>. </a:t>
            </a:r>
          </a:p>
          <a:p>
            <a:pPr marL="1828800" lvl="3" indent="-457200">
              <a:spcBef>
                <a:spcPts val="1200"/>
              </a:spcBef>
              <a:spcAft>
                <a:spcPts val="1200"/>
              </a:spcAft>
              <a:buFont typeface="+mj-lt"/>
              <a:buAutoNum type="arabicPeriod"/>
            </a:pPr>
            <a:r>
              <a:rPr lang="en-US" sz="2400" dirty="0">
                <a:solidFill>
                  <a:schemeClr val="tx2"/>
                </a:solidFill>
                <a:latin typeface="Arial" panose="020B0604020202020204" pitchFamily="34" charset="0"/>
                <a:cs typeface="Arial" panose="020B0604020202020204" pitchFamily="34" charset="0"/>
              </a:rPr>
              <a:t>Promote ICANN’s role and </a:t>
            </a:r>
            <a:r>
              <a:rPr lang="en-US" sz="2400" b="1" dirty="0" err="1">
                <a:solidFill>
                  <a:schemeClr val="tx2"/>
                </a:solidFill>
                <a:latin typeface="Arial" panose="020B0604020202020204" pitchFamily="34" charset="0"/>
                <a:cs typeface="Arial" panose="020B0604020202020204" pitchFamily="34" charset="0"/>
              </a:rPr>
              <a:t>multistakeholder</a:t>
            </a:r>
            <a:r>
              <a:rPr lang="en-US" sz="2400" dirty="0">
                <a:solidFill>
                  <a:schemeClr val="tx2"/>
                </a:solidFill>
                <a:latin typeface="Arial" panose="020B0604020202020204" pitchFamily="34" charset="0"/>
                <a:cs typeface="Arial" panose="020B0604020202020204" pitchFamily="34" charset="0"/>
              </a:rPr>
              <a:t> approach. </a:t>
            </a:r>
          </a:p>
          <a:p>
            <a:pPr marL="1828800" lvl="3" indent="-457200">
              <a:spcBef>
                <a:spcPts val="1200"/>
              </a:spcBef>
              <a:spcAft>
                <a:spcPts val="1200"/>
              </a:spcAft>
              <a:buFont typeface="+mj-lt"/>
              <a:buAutoNum type="arabicPeriod"/>
            </a:pPr>
            <a:r>
              <a:rPr lang="en-US" sz="2400" dirty="0">
                <a:solidFill>
                  <a:schemeClr val="tx2"/>
                </a:solidFill>
                <a:latin typeface="Arial" panose="020B0604020202020204" pitchFamily="34" charset="0"/>
                <a:cs typeface="Arial" panose="020B0604020202020204" pitchFamily="34" charset="0"/>
              </a:rPr>
              <a:t>Advance ICANN’s global </a:t>
            </a:r>
            <a:r>
              <a:rPr lang="en-US" sz="2400" b="1" dirty="0">
                <a:solidFill>
                  <a:schemeClr val="tx2"/>
                </a:solidFill>
                <a:latin typeface="Arial" panose="020B0604020202020204" pitchFamily="34" charset="0"/>
                <a:cs typeface="Arial" panose="020B0604020202020204" pitchFamily="34" charset="0"/>
              </a:rPr>
              <a:t>public responsibility </a:t>
            </a:r>
            <a:r>
              <a:rPr lang="en-US" sz="2400" dirty="0">
                <a:solidFill>
                  <a:schemeClr val="tx2"/>
                </a:solidFill>
                <a:latin typeface="Arial" panose="020B0604020202020204" pitchFamily="34" charset="0"/>
                <a:cs typeface="Arial" panose="020B0604020202020204" pitchFamily="34" charset="0"/>
              </a:rPr>
              <a:t>within its mission and commitment to the </a:t>
            </a:r>
            <a:r>
              <a:rPr lang="en-US" sz="2400" b="1" dirty="0">
                <a:solidFill>
                  <a:schemeClr val="tx2"/>
                </a:solidFill>
                <a:latin typeface="Arial" panose="020B0604020202020204" pitchFamily="34" charset="0"/>
                <a:cs typeface="Arial" panose="020B0604020202020204" pitchFamily="34" charset="0"/>
              </a:rPr>
              <a:t>public interest</a:t>
            </a:r>
            <a:r>
              <a:rPr lang="en-US" sz="2400" dirty="0">
                <a:solidFill>
                  <a:schemeClr val="tx2"/>
                </a:solidFill>
                <a:latin typeface="Arial" panose="020B0604020202020204" pitchFamily="34" charset="0"/>
                <a:cs typeface="Arial" panose="020B0604020202020204" pitchFamily="34" charset="0"/>
              </a:rPr>
              <a:t>.</a:t>
            </a:r>
          </a:p>
        </p:txBody>
      </p:sp>
      <p:pic>
        <p:nvPicPr>
          <p:cNvPr id="4" name="Picture 3" descr="ke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71" y="914400"/>
            <a:ext cx="702615" cy="850078"/>
          </a:xfrm>
          <a:prstGeom prst="rect">
            <a:avLst/>
          </a:prstGeom>
        </p:spPr>
      </p:pic>
      <p:pic>
        <p:nvPicPr>
          <p:cNvPr id="5" name="Picture 4" descr="key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209800"/>
            <a:ext cx="973253" cy="496168"/>
          </a:xfrm>
          <a:prstGeom prst="rect">
            <a:avLst/>
          </a:prstGeom>
        </p:spPr>
      </p:pic>
      <p:pic>
        <p:nvPicPr>
          <p:cNvPr id="6" name="Picture 5" descr="key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436" y="2971800"/>
            <a:ext cx="725485" cy="622971"/>
          </a:xfrm>
          <a:prstGeom prst="rect">
            <a:avLst/>
          </a:prstGeom>
        </p:spPr>
      </p:pic>
      <p:pic>
        <p:nvPicPr>
          <p:cNvPr id="8" name="Picture 7" descr="key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436" y="4038600"/>
            <a:ext cx="725485" cy="638741"/>
          </a:xfrm>
          <a:prstGeom prst="rect">
            <a:avLst/>
          </a:prstGeom>
        </p:spPr>
      </p:pic>
      <p:pic>
        <p:nvPicPr>
          <p:cNvPr id="9" name="Picture 8" descr="key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779" y="5029200"/>
            <a:ext cx="910798" cy="659245"/>
          </a:xfrm>
          <a:prstGeom prst="rect">
            <a:avLst/>
          </a:prstGeom>
        </p:spPr>
      </p:pic>
    </p:spTree>
    <p:extLst>
      <p:ext uri="{BB962C8B-B14F-4D97-AF65-F5344CB8AC3E}">
        <p14:creationId xmlns:p14="http://schemas.microsoft.com/office/powerpoint/2010/main" val="1462808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4800" y="381000"/>
            <a:ext cx="8562975" cy="838200"/>
          </a:xfrm>
          <a:prstGeom prst="rect">
            <a:avLst/>
          </a:prstGeom>
        </p:spPr>
        <p:txBody>
          <a:bodyPr/>
          <a:lstStyle/>
          <a:p>
            <a:pPr>
              <a:spcBef>
                <a:spcPts val="600"/>
              </a:spcBef>
              <a:spcAft>
                <a:spcPts val="1200"/>
              </a:spcAft>
            </a:pPr>
            <a:r>
              <a:rPr lang="en-US" sz="3200" dirty="0" smtClean="0">
                <a:solidFill>
                  <a:schemeClr val="tx2"/>
                </a:solidFill>
              </a:rPr>
              <a:t>More Information...</a:t>
            </a:r>
            <a:endParaRPr lang="en-US" sz="3200" dirty="0">
              <a:solidFill>
                <a:schemeClr val="tx2"/>
              </a:solidFill>
            </a:endParaRPr>
          </a:p>
        </p:txBody>
      </p:sp>
      <p:pic>
        <p:nvPicPr>
          <p:cNvPr id="2" name="Picture 1" descr="Screen Shot 2014-09-24 at 10.18.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326467"/>
            <a:ext cx="3161943" cy="1962235"/>
          </a:xfrm>
          <a:prstGeom prst="rect">
            <a:avLst/>
          </a:prstGeom>
        </p:spPr>
      </p:pic>
      <p:pic>
        <p:nvPicPr>
          <p:cNvPr id="10" name="Picture 9" descr="Screen Shot 2014-09-24 at 10.17.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2708" y="2730171"/>
            <a:ext cx="2169772" cy="4064519"/>
          </a:xfrm>
          <a:prstGeom prst="rect">
            <a:avLst/>
          </a:prstGeom>
        </p:spPr>
      </p:pic>
      <p:sp>
        <p:nvSpPr>
          <p:cNvPr id="12" name="Rectangle 11"/>
          <p:cNvSpPr/>
          <p:nvPr/>
        </p:nvSpPr>
        <p:spPr>
          <a:xfrm>
            <a:off x="228601" y="1752600"/>
            <a:ext cx="2057399" cy="3231654"/>
          </a:xfrm>
          <a:prstGeom prst="rect">
            <a:avLst/>
          </a:prstGeom>
        </p:spPr>
        <p:txBody>
          <a:bodyPr wrap="square">
            <a:spAutoFit/>
          </a:bodyPr>
          <a:lstStyle/>
          <a:p>
            <a:r>
              <a:rPr lang="en-US" sz="2000" b="1" dirty="0" smtClean="0">
                <a:latin typeface="Helvetica Neue"/>
                <a:cs typeface="Helvetica Neue"/>
              </a:rPr>
              <a:t>www.icann.org</a:t>
            </a:r>
          </a:p>
          <a:p>
            <a:endParaRPr lang="en-US" dirty="0">
              <a:solidFill>
                <a:srgbClr val="0A5480"/>
              </a:solidFill>
              <a:latin typeface="Helvetica Neue"/>
              <a:cs typeface="Helvetica Neue"/>
            </a:endParaRPr>
          </a:p>
          <a:p>
            <a:endParaRPr lang="en-US" dirty="0" smtClean="0">
              <a:solidFill>
                <a:srgbClr val="0A5480"/>
              </a:solidFill>
              <a:latin typeface="Helvetica Neue"/>
              <a:cs typeface="Helvetica Neue"/>
            </a:endParaRPr>
          </a:p>
          <a:p>
            <a:endParaRPr lang="en-US" dirty="0">
              <a:solidFill>
                <a:srgbClr val="0A5480"/>
              </a:solidFill>
              <a:latin typeface="Helvetica Neue"/>
              <a:cs typeface="Helvetica Neue"/>
            </a:endParaRPr>
          </a:p>
          <a:p>
            <a:endParaRPr lang="en-US" dirty="0" smtClean="0">
              <a:solidFill>
                <a:srgbClr val="0A5480"/>
              </a:solidFill>
              <a:latin typeface="Helvetica Neue"/>
              <a:cs typeface="Helvetica Neue"/>
            </a:endParaRPr>
          </a:p>
          <a:p>
            <a:endParaRPr lang="en-US" dirty="0">
              <a:solidFill>
                <a:srgbClr val="0A5480"/>
              </a:solidFill>
              <a:latin typeface="Helvetica Neue"/>
              <a:cs typeface="Helvetica Neue"/>
            </a:endParaRPr>
          </a:p>
          <a:p>
            <a:endParaRPr lang="en-US" dirty="0" smtClean="0">
              <a:solidFill>
                <a:srgbClr val="0A5480"/>
              </a:solidFill>
              <a:latin typeface="Helvetica Neue"/>
              <a:cs typeface="Helvetica Neue"/>
            </a:endParaRPr>
          </a:p>
          <a:p>
            <a:endParaRPr lang="en-US" dirty="0">
              <a:solidFill>
                <a:srgbClr val="0A5480"/>
              </a:solidFill>
              <a:latin typeface="Helvetica Neue"/>
              <a:cs typeface="Helvetica Neue"/>
            </a:endParaRPr>
          </a:p>
          <a:p>
            <a:r>
              <a:rPr lang="en-US" sz="2000" b="1" dirty="0" smtClean="0">
                <a:solidFill>
                  <a:srgbClr val="000000"/>
                </a:solidFill>
                <a:latin typeface="Helvetica Neue"/>
                <a:cs typeface="Helvetica Neue"/>
              </a:rPr>
              <a:t>ICANN 51 </a:t>
            </a:r>
          </a:p>
          <a:p>
            <a:endParaRPr lang="en-US" sz="2000" b="1" dirty="0" smtClean="0">
              <a:solidFill>
                <a:srgbClr val="000000"/>
              </a:solidFill>
              <a:latin typeface="Helvetica Neue"/>
              <a:cs typeface="Helvetica Neue"/>
            </a:endParaRPr>
          </a:p>
          <a:p>
            <a:endParaRPr lang="en-US" dirty="0"/>
          </a:p>
        </p:txBody>
      </p:sp>
      <p:sp>
        <p:nvSpPr>
          <p:cNvPr id="13" name="Right Arrow 12"/>
          <p:cNvSpPr/>
          <p:nvPr/>
        </p:nvSpPr>
        <p:spPr>
          <a:xfrm>
            <a:off x="329320" y="2133600"/>
            <a:ext cx="1524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329320" y="4343400"/>
            <a:ext cx="1524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Screen Shot 2014-09-24 at 10.23.3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914399"/>
            <a:ext cx="2971975" cy="3227145"/>
          </a:xfrm>
          <a:prstGeom prst="rect">
            <a:avLst/>
          </a:prstGeom>
        </p:spPr>
      </p:pic>
    </p:spTree>
    <p:extLst>
      <p:ext uri="{BB962C8B-B14F-4D97-AF65-F5344CB8AC3E}">
        <p14:creationId xmlns:p14="http://schemas.microsoft.com/office/powerpoint/2010/main" val="4208547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en-US" dirty="0" smtClean="0"/>
              <a:t>ATRT2 Implementation Update</a:t>
            </a:r>
          </a:p>
        </p:txBody>
      </p:sp>
    </p:spTree>
    <p:extLst>
      <p:ext uri="{BB962C8B-B14F-4D97-AF65-F5344CB8AC3E}">
        <p14:creationId xmlns:p14="http://schemas.microsoft.com/office/powerpoint/2010/main" val="2934006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381000"/>
            <a:ext cx="8696325" cy="609600"/>
          </a:xfrm>
        </p:spPr>
        <p:txBody>
          <a:bodyPr/>
          <a:lstStyle/>
          <a:p>
            <a:r>
              <a:rPr lang="en-US" dirty="0" smtClean="0"/>
              <a:t>ATRT2 Implementation Update</a:t>
            </a:r>
            <a:endParaRPr lang="en-US" dirty="0"/>
          </a:p>
        </p:txBody>
      </p:sp>
      <p:sp>
        <p:nvSpPr>
          <p:cNvPr id="3" name="Text Placeholder 2"/>
          <p:cNvSpPr>
            <a:spLocks noGrp="1"/>
          </p:cNvSpPr>
          <p:nvPr>
            <p:ph type="body" sz="quarter" idx="11"/>
          </p:nvPr>
        </p:nvSpPr>
        <p:spPr>
          <a:xfrm>
            <a:off x="304799" y="1295400"/>
            <a:ext cx="8532813" cy="4876800"/>
          </a:xfrm>
        </p:spPr>
        <p:txBody>
          <a:bodyPr>
            <a:noAutofit/>
          </a:bodyPr>
          <a:lstStyle/>
          <a:p>
            <a:pPr marL="590550" indent="-457200">
              <a:buFont typeface="Arial" panose="020B0604020202020204" pitchFamily="34" charset="0"/>
              <a:buChar char="•"/>
            </a:pPr>
            <a:r>
              <a:rPr lang="en-US" sz="2400" dirty="0" smtClean="0"/>
              <a:t>Began in June 2014, upon Board’s approval</a:t>
            </a:r>
          </a:p>
          <a:p>
            <a:pPr marL="590550" indent="-457200">
              <a:buFont typeface="Arial" panose="020B0604020202020204" pitchFamily="34" charset="0"/>
              <a:buChar char="•"/>
            </a:pPr>
            <a:r>
              <a:rPr lang="en-US" sz="2400" dirty="0"/>
              <a:t>Project Management discipline:</a:t>
            </a:r>
          </a:p>
          <a:p>
            <a:pPr marL="849630" lvl="3" indent="-342900">
              <a:buSzPct val="120000"/>
              <a:buFont typeface="Vrinda" panose="020B0502040204020203" pitchFamily="34" charset="0"/>
              <a:buChar char="-"/>
            </a:pPr>
            <a:r>
              <a:rPr lang="en-US" dirty="0"/>
              <a:t>PMI standards, designed to achieve excellence</a:t>
            </a:r>
          </a:p>
          <a:p>
            <a:pPr marL="849630" lvl="3" indent="-342900">
              <a:spcBef>
                <a:spcPts val="600"/>
              </a:spcBef>
              <a:buSzPct val="120000"/>
              <a:buFont typeface="Vrinda" panose="020B0502040204020203" pitchFamily="34" charset="0"/>
              <a:buChar char="-"/>
            </a:pPr>
            <a:r>
              <a:rPr lang="en-US" dirty="0"/>
              <a:t>Roles and responsibilities</a:t>
            </a:r>
          </a:p>
          <a:p>
            <a:pPr marL="849630" lvl="3" indent="-342900">
              <a:spcBef>
                <a:spcPts val="600"/>
              </a:spcBef>
              <a:buSzPct val="120000"/>
              <a:buFont typeface="Vrinda" panose="020B0502040204020203" pitchFamily="34" charset="0"/>
              <a:buChar char="-"/>
            </a:pPr>
            <a:r>
              <a:rPr lang="en-US" dirty="0"/>
              <a:t>Project budgets and resources</a:t>
            </a:r>
          </a:p>
          <a:p>
            <a:pPr marL="568325" indent="-434975">
              <a:buFont typeface="Arial" panose="020B0604020202020204" pitchFamily="34" charset="0"/>
              <a:buChar char="•"/>
            </a:pPr>
            <a:r>
              <a:rPr lang="en-US" sz="2400" dirty="0" smtClean="0"/>
              <a:t>Consistent implementation, including KPIs and metrics</a:t>
            </a:r>
            <a:endParaRPr lang="en-US" sz="2400" dirty="0"/>
          </a:p>
          <a:p>
            <a:pPr marL="568325" indent="-434975">
              <a:buFont typeface="Arial" panose="020B0604020202020204" pitchFamily="34" charset="0"/>
              <a:buChar char="•"/>
            </a:pPr>
            <a:r>
              <a:rPr lang="en-US" sz="2400" dirty="0" smtClean="0"/>
              <a:t>Stakeholder updates each trimester:</a:t>
            </a:r>
            <a:endParaRPr lang="en-US" sz="2400" dirty="0"/>
          </a:p>
          <a:p>
            <a:pPr marL="849630" lvl="3" indent="-342900">
              <a:buSzPct val="120000"/>
              <a:buFont typeface="Vrinda" panose="020B0502040204020203" pitchFamily="34" charset="0"/>
              <a:buChar char="-"/>
            </a:pPr>
            <a:r>
              <a:rPr lang="en-US" dirty="0"/>
              <a:t>ICANN web site, wiki, public </a:t>
            </a:r>
            <a:r>
              <a:rPr lang="en-US" dirty="0" smtClean="0"/>
              <a:t>sessions, webinars</a:t>
            </a:r>
          </a:p>
          <a:p>
            <a:pPr marL="849630" lvl="3" indent="-342900">
              <a:spcBef>
                <a:spcPts val="600"/>
              </a:spcBef>
              <a:buSzPct val="120000"/>
              <a:buFont typeface="Vrinda" panose="020B0502040204020203" pitchFamily="34" charset="0"/>
              <a:buChar char="-"/>
            </a:pPr>
            <a:r>
              <a:rPr lang="en-US" dirty="0"/>
              <a:t>Implementation Summaries</a:t>
            </a:r>
          </a:p>
          <a:p>
            <a:pPr marL="849630" lvl="3" indent="-342900">
              <a:spcBef>
                <a:spcPts val="600"/>
              </a:spcBef>
              <a:buSzPct val="120000"/>
              <a:buFont typeface="Vrinda" panose="020B0502040204020203" pitchFamily="34" charset="0"/>
              <a:buChar char="-"/>
            </a:pPr>
            <a:r>
              <a:rPr lang="en-US" dirty="0"/>
              <a:t>Portfolio Management </a:t>
            </a:r>
            <a:r>
              <a:rPr lang="en-US" dirty="0" smtClean="0"/>
              <a:t>System</a:t>
            </a:r>
            <a:endParaRPr lang="en-US" sz="2400" dirty="0" smtClean="0"/>
          </a:p>
          <a:p>
            <a:pPr>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3379907630"/>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172438" cy="541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0"/>
          </p:nvPr>
        </p:nvSpPr>
        <p:spPr>
          <a:xfrm>
            <a:off x="124612" y="304800"/>
            <a:ext cx="8685213" cy="609600"/>
          </a:xfrm>
        </p:spPr>
        <p:txBody>
          <a:bodyPr/>
          <a:lstStyle/>
          <a:p>
            <a:r>
              <a:rPr lang="en-US" dirty="0" smtClean="0"/>
              <a:t>Project Management Discipline</a:t>
            </a:r>
            <a:endParaRPr lang="en-US" dirty="0"/>
          </a:p>
        </p:txBody>
      </p:sp>
    </p:spTree>
    <p:extLst>
      <p:ext uri="{BB962C8B-B14F-4D97-AF65-F5344CB8AC3E}">
        <p14:creationId xmlns:p14="http://schemas.microsoft.com/office/powerpoint/2010/main" val="1140889590"/>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en-US" dirty="0" smtClean="0">
                <a:latin typeface="Arial" pitchFamily="34" charset="0"/>
                <a:cs typeface="Arial" pitchFamily="34" charset="0"/>
              </a:rPr>
              <a:t>Questions &amp; Answers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100" y="5092184"/>
            <a:ext cx="3273972" cy="13848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566255"/>
            <a:ext cx="2286000" cy="153512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2420017"/>
            <a:ext cx="2654225" cy="169478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6100" y="1140383"/>
            <a:ext cx="2400300" cy="127963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7000" y="4240767"/>
            <a:ext cx="2425625" cy="170283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4724400"/>
            <a:ext cx="2228111" cy="160020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988" y="893400"/>
            <a:ext cx="2360723" cy="1773600"/>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600" y="2895600"/>
            <a:ext cx="2857500" cy="1600200"/>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03422" y="2613134"/>
            <a:ext cx="2735296" cy="2263666"/>
          </a:xfrm>
          <a:prstGeom prst="rect">
            <a:avLst/>
          </a:prstGeom>
        </p:spPr>
      </p:pic>
    </p:spTree>
    <p:extLst>
      <p:ext uri="{BB962C8B-B14F-4D97-AF65-F5344CB8AC3E}">
        <p14:creationId xmlns:p14="http://schemas.microsoft.com/office/powerpoint/2010/main" val="16547484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GNSO Briefing on Key</a:t>
            </a:r>
            <a:br>
              <a:rPr lang="en-US" dirty="0" smtClean="0"/>
            </a:br>
            <a:r>
              <a:rPr lang="en-US" dirty="0" smtClean="0"/>
              <a:t>Strategic Initiatives</a:t>
            </a:r>
            <a:endParaRPr lang="en-US" dirty="0"/>
          </a:p>
        </p:txBody>
      </p:sp>
      <p:sp>
        <p:nvSpPr>
          <p:cNvPr id="12" name="Text Placeholder 11"/>
          <p:cNvSpPr>
            <a:spLocks noGrp="1"/>
          </p:cNvSpPr>
          <p:nvPr>
            <p:ph type="body" sz="quarter" idx="11"/>
          </p:nvPr>
        </p:nvSpPr>
        <p:spPr/>
        <p:txBody>
          <a:bodyPr/>
          <a:lstStyle/>
          <a:p>
            <a:r>
              <a:rPr lang="en-US" dirty="0" smtClean="0"/>
              <a:t>12 October 2014</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179388" y="315913"/>
            <a:ext cx="74406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4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4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4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4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24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24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24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24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3200" dirty="0" smtClean="0">
                <a:solidFill>
                  <a:schemeClr val="tx2"/>
                </a:solidFill>
                <a:latin typeface="Arial" panose="020B0604020202020204" pitchFamily="34" charset="0"/>
                <a:cs typeface="Arial" panose="020B0604020202020204" pitchFamily="34" charset="0"/>
                <a:sym typeface="DINOT-Light" charset="0"/>
              </a:rPr>
              <a:t>List of SI Projects</a:t>
            </a:r>
            <a:endParaRPr lang="en-US" altLang="en-US" sz="3200" dirty="0">
              <a:solidFill>
                <a:schemeClr val="tx2"/>
              </a:solidFill>
              <a:latin typeface="Arial" panose="020B0604020202020204" pitchFamily="34" charset="0"/>
              <a:cs typeface="Arial" panose="020B0604020202020204" pitchFamily="34" charset="0"/>
              <a:sym typeface="DINOT-Light" charset="0"/>
            </a:endParaRPr>
          </a:p>
        </p:txBody>
      </p:sp>
      <p:sp>
        <p:nvSpPr>
          <p:cNvPr id="22531" name="Text Placeholder 2"/>
          <p:cNvSpPr>
            <a:spLocks noGrp="1"/>
          </p:cNvSpPr>
          <p:nvPr>
            <p:ph type="body" sz="quarter" idx="10"/>
          </p:nvPr>
        </p:nvSpPr>
        <p:spPr bwMode="auto">
          <a:xfrm>
            <a:off x="179388" y="1143000"/>
            <a:ext cx="64770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590550" indent="-457200" eaLnBrk="1" hangingPunct="1">
              <a:spcBef>
                <a:spcPct val="0"/>
              </a:spcBef>
              <a:spcAft>
                <a:spcPts val="600"/>
              </a:spcAft>
              <a:buFont typeface="Arial" pitchFamily="34" charset="0"/>
              <a:buChar char="•"/>
            </a:pPr>
            <a:r>
              <a:rPr lang="en-US" altLang="en-US" sz="2400" dirty="0" smtClean="0"/>
              <a:t>NTIA IANA Functions Stewardship Transition</a:t>
            </a:r>
          </a:p>
          <a:p>
            <a:pPr marL="590550" indent="-457200" eaLnBrk="1" hangingPunct="1">
              <a:spcBef>
                <a:spcPct val="0"/>
              </a:spcBef>
              <a:spcAft>
                <a:spcPts val="600"/>
              </a:spcAft>
              <a:buFont typeface="Arial" pitchFamily="34" charset="0"/>
              <a:buChar char="•"/>
            </a:pPr>
            <a:r>
              <a:rPr lang="en-US" altLang="en-US" sz="2400" dirty="0" smtClean="0"/>
              <a:t>Enhancing ICANN Accountability</a:t>
            </a:r>
          </a:p>
          <a:p>
            <a:pPr marL="590550" indent="-457200" eaLnBrk="1" hangingPunct="1">
              <a:spcBef>
                <a:spcPct val="0"/>
              </a:spcBef>
              <a:spcAft>
                <a:spcPts val="600"/>
              </a:spcAft>
              <a:buFont typeface="Arial" pitchFamily="34" charset="0"/>
              <a:buChar char="•"/>
            </a:pPr>
            <a:r>
              <a:rPr lang="en-US" altLang="en-US" sz="2400" dirty="0" smtClean="0"/>
              <a:t>Strategic and Operating Planning</a:t>
            </a:r>
          </a:p>
          <a:p>
            <a:pPr marL="590550" indent="-457200" eaLnBrk="1" hangingPunct="1">
              <a:spcBef>
                <a:spcPct val="0"/>
              </a:spcBef>
              <a:spcAft>
                <a:spcPts val="600"/>
              </a:spcAft>
              <a:buFont typeface="Arial" pitchFamily="34" charset="0"/>
              <a:buChar char="•"/>
            </a:pPr>
            <a:r>
              <a:rPr lang="en-US" altLang="en-US" sz="2400" dirty="0" smtClean="0"/>
              <a:t>Expert Working Group – Next Generation gTLD Directory Services</a:t>
            </a:r>
          </a:p>
          <a:p>
            <a:pPr marL="590550" indent="-457200" eaLnBrk="1" hangingPunct="1">
              <a:spcBef>
                <a:spcPct val="0"/>
              </a:spcBef>
              <a:spcAft>
                <a:spcPts val="600"/>
              </a:spcAft>
              <a:buFont typeface="Arial" pitchFamily="34" charset="0"/>
              <a:buChar char="•"/>
            </a:pPr>
            <a:r>
              <a:rPr lang="en-US" altLang="en-US" sz="2400" dirty="0" smtClean="0"/>
              <a:t>WHOIS Review Implementation &amp; Improvements</a:t>
            </a:r>
          </a:p>
          <a:p>
            <a:pPr marL="590550" indent="-457200" eaLnBrk="1" hangingPunct="1">
              <a:spcBef>
                <a:spcPct val="0"/>
              </a:spcBef>
              <a:spcAft>
                <a:spcPts val="600"/>
              </a:spcAft>
              <a:buFont typeface="Arial" pitchFamily="34" charset="0"/>
              <a:buChar char="•"/>
            </a:pPr>
            <a:r>
              <a:rPr lang="en-US" altLang="en-US" sz="2400" dirty="0" smtClean="0"/>
              <a:t>GNSO Review</a:t>
            </a:r>
          </a:p>
          <a:p>
            <a:pPr marL="590550" indent="-457200" eaLnBrk="1" hangingPunct="1">
              <a:spcBef>
                <a:spcPct val="0"/>
              </a:spcBef>
              <a:spcAft>
                <a:spcPts val="600"/>
              </a:spcAft>
              <a:buFont typeface="Arial" pitchFamily="34" charset="0"/>
              <a:buChar char="•"/>
            </a:pPr>
            <a:r>
              <a:rPr lang="en-US" altLang="en-US" sz="2400" dirty="0" smtClean="0"/>
              <a:t>BWG/NomCom Report</a:t>
            </a:r>
          </a:p>
          <a:p>
            <a:pPr marL="590550" indent="-457200" eaLnBrk="1" hangingPunct="1">
              <a:spcBef>
                <a:spcPct val="0"/>
              </a:spcBef>
              <a:spcAft>
                <a:spcPts val="600"/>
              </a:spcAft>
              <a:buFont typeface="Arial" pitchFamily="34" charset="0"/>
              <a:buChar char="•"/>
            </a:pPr>
            <a:r>
              <a:rPr lang="en-US" altLang="en-US" sz="2400" dirty="0" smtClean="0"/>
              <a:t>ATRT2 – Implementation Update</a:t>
            </a:r>
            <a:endParaRPr lang="en-US" altLang="en-US" sz="2400" dirty="0"/>
          </a:p>
        </p:txBody>
      </p:sp>
    </p:spTree>
    <p:extLst>
      <p:ext uri="{BB962C8B-B14F-4D97-AF65-F5344CB8AC3E}">
        <p14:creationId xmlns:p14="http://schemas.microsoft.com/office/powerpoint/2010/main" val="1637115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en-US" dirty="0" smtClean="0"/>
              <a:t>NTIA IANA Functions’ Stewardship Transition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0"/>
          </p:nvPr>
        </p:nvSpPr>
        <p:spPr>
          <a:xfrm>
            <a:off x="142874" y="304800"/>
            <a:ext cx="6715125" cy="609600"/>
          </a:xfrm>
        </p:spPr>
        <p:txBody>
          <a:bodyPr/>
          <a:lstStyle/>
          <a:p>
            <a:r>
              <a:rPr lang="en-US" dirty="0" smtClean="0"/>
              <a:t>Meet the ICG</a:t>
            </a:r>
            <a:endParaRPr lang="en-US" dirty="0"/>
          </a:p>
        </p:txBody>
      </p:sp>
      <p:sp>
        <p:nvSpPr>
          <p:cNvPr id="5" name="Text Placeholder 4"/>
          <p:cNvSpPr>
            <a:spLocks noGrp="1"/>
          </p:cNvSpPr>
          <p:nvPr>
            <p:ph type="body" sz="quarter" idx="11"/>
          </p:nvPr>
        </p:nvSpPr>
        <p:spPr>
          <a:xfrm>
            <a:off x="571500" y="1409700"/>
            <a:ext cx="6057900" cy="4610100"/>
          </a:xfrm>
        </p:spPr>
        <p:txBody>
          <a:bodyPr>
            <a:normAutofit fontScale="92500" lnSpcReduction="10000"/>
          </a:bodyPr>
          <a:lstStyle/>
          <a:p>
            <a:r>
              <a:rPr lang="en-US" dirty="0" smtClean="0">
                <a:solidFill>
                  <a:srgbClr val="262626"/>
                </a:solidFill>
              </a:rPr>
              <a:t>ICG Formed on 3 July</a:t>
            </a:r>
          </a:p>
          <a:p>
            <a:pPr lvl="1"/>
            <a:r>
              <a:rPr lang="en-US" dirty="0">
                <a:solidFill>
                  <a:schemeClr val="tx1"/>
                </a:solidFill>
              </a:rPr>
              <a:t>30 community representatives + 2 liaisons</a:t>
            </a:r>
          </a:p>
          <a:p>
            <a:pPr lvl="1"/>
            <a:r>
              <a:rPr lang="en-US" dirty="0" smtClean="0">
                <a:solidFill>
                  <a:srgbClr val="262626"/>
                </a:solidFill>
              </a:rPr>
              <a:t>Increased GAC representation to 5 members</a:t>
            </a:r>
            <a:endParaRPr lang="en-US" dirty="0">
              <a:solidFill>
                <a:srgbClr val="262626"/>
              </a:solidFill>
            </a:endParaRPr>
          </a:p>
          <a:p>
            <a:r>
              <a:rPr lang="en-US" dirty="0" smtClean="0">
                <a:solidFill>
                  <a:srgbClr val="262626"/>
                </a:solidFill>
              </a:rPr>
              <a:t>Leadership Selected</a:t>
            </a:r>
          </a:p>
          <a:p>
            <a:pPr lvl="1"/>
            <a:r>
              <a:rPr lang="en-US" dirty="0">
                <a:solidFill>
                  <a:schemeClr val="tx1"/>
                </a:solidFill>
              </a:rPr>
              <a:t>Chair: </a:t>
            </a:r>
            <a:r>
              <a:rPr lang="en-US" dirty="0" err="1">
                <a:solidFill>
                  <a:schemeClr val="tx1"/>
                </a:solidFill>
              </a:rPr>
              <a:t>Alissa</a:t>
            </a:r>
            <a:r>
              <a:rPr lang="en-US" dirty="0">
                <a:solidFill>
                  <a:schemeClr val="tx1"/>
                </a:solidFill>
              </a:rPr>
              <a:t> Cooper (IETF)</a:t>
            </a:r>
          </a:p>
          <a:p>
            <a:pPr lvl="1"/>
            <a:r>
              <a:rPr lang="en-US" dirty="0">
                <a:solidFill>
                  <a:schemeClr val="tx1"/>
                </a:solidFill>
              </a:rPr>
              <a:t>Vice-Chairs: </a:t>
            </a:r>
            <a:r>
              <a:rPr lang="en-US" dirty="0" err="1">
                <a:solidFill>
                  <a:schemeClr val="tx1"/>
                </a:solidFill>
              </a:rPr>
              <a:t>Patrik</a:t>
            </a:r>
            <a:r>
              <a:rPr lang="en-US" dirty="0">
                <a:solidFill>
                  <a:schemeClr val="tx1"/>
                </a:solidFill>
              </a:rPr>
              <a:t> </a:t>
            </a:r>
            <a:r>
              <a:rPr lang="en-US" dirty="0" err="1">
                <a:solidFill>
                  <a:schemeClr val="tx1"/>
                </a:solidFill>
              </a:rPr>
              <a:t>Fältström</a:t>
            </a:r>
            <a:r>
              <a:rPr lang="en-US" dirty="0">
                <a:solidFill>
                  <a:schemeClr val="tx1"/>
                </a:solidFill>
              </a:rPr>
              <a:t> (SSAC) &amp; Mohamed El Bashir (ALAC) </a:t>
            </a:r>
            <a:endParaRPr lang="en-US" dirty="0" smtClean="0">
              <a:solidFill>
                <a:srgbClr val="262626"/>
              </a:solidFill>
            </a:endParaRPr>
          </a:p>
          <a:p>
            <a:r>
              <a:rPr lang="en-US" dirty="0" smtClean="0">
                <a:solidFill>
                  <a:srgbClr val="262626"/>
                </a:solidFill>
              </a:rPr>
              <a:t>Modes of Operation Established </a:t>
            </a:r>
          </a:p>
          <a:p>
            <a:r>
              <a:rPr lang="en-US" dirty="0" smtClean="0">
                <a:solidFill>
                  <a:srgbClr val="262626"/>
                </a:solidFill>
              </a:rPr>
              <a:t>Two In-Person and 5 Virtual </a:t>
            </a:r>
            <a:r>
              <a:rPr lang="en-US" dirty="0">
                <a:solidFill>
                  <a:srgbClr val="262626"/>
                </a:solidFill>
              </a:rPr>
              <a:t>M</a:t>
            </a:r>
            <a:r>
              <a:rPr lang="en-US" dirty="0" smtClean="0">
                <a:solidFill>
                  <a:srgbClr val="262626"/>
                </a:solidFill>
              </a:rPr>
              <a:t>eetings</a:t>
            </a:r>
            <a:endParaRPr lang="en-US" dirty="0">
              <a:solidFill>
                <a:srgbClr val="262626"/>
              </a:solidFill>
            </a:endParaRPr>
          </a:p>
        </p:txBody>
      </p:sp>
    </p:spTree>
    <p:extLst>
      <p:ext uri="{BB962C8B-B14F-4D97-AF65-F5344CB8AC3E}">
        <p14:creationId xmlns:p14="http://schemas.microsoft.com/office/powerpoint/2010/main" val="11176053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0"/>
          </p:nvPr>
        </p:nvSpPr>
        <p:spPr/>
        <p:txBody>
          <a:bodyPr/>
          <a:lstStyle/>
          <a:p>
            <a:r>
              <a:rPr lang="en-US" dirty="0" smtClean="0"/>
              <a:t>ICG Milestones</a:t>
            </a:r>
          </a:p>
          <a:p>
            <a:endParaRPr lang="en-US" dirty="0"/>
          </a:p>
        </p:txBody>
      </p:sp>
      <p:sp>
        <p:nvSpPr>
          <p:cNvPr id="5" name="Text Placeholder 4"/>
          <p:cNvSpPr>
            <a:spLocks noGrp="1"/>
          </p:cNvSpPr>
          <p:nvPr>
            <p:ph type="body" sz="quarter" idx="11"/>
          </p:nvPr>
        </p:nvSpPr>
        <p:spPr>
          <a:xfrm>
            <a:off x="533400" y="1295400"/>
            <a:ext cx="6210300" cy="4991100"/>
          </a:xfrm>
        </p:spPr>
        <p:txBody>
          <a:bodyPr>
            <a:normAutofit fontScale="85000" lnSpcReduction="10000"/>
          </a:bodyPr>
          <a:lstStyle/>
          <a:p>
            <a:r>
              <a:rPr lang="en-US" dirty="0" smtClean="0">
                <a:solidFill>
                  <a:schemeClr val="tx1"/>
                </a:solidFill>
              </a:rPr>
              <a:t>27 Aug – Adopted Charter </a:t>
            </a:r>
            <a:br>
              <a:rPr lang="en-US" dirty="0" smtClean="0">
                <a:solidFill>
                  <a:schemeClr val="tx1"/>
                </a:solidFill>
              </a:rPr>
            </a:br>
            <a:r>
              <a:rPr lang="en-US" sz="2200" i="1" dirty="0" smtClean="0">
                <a:solidFill>
                  <a:schemeClr val="tx1"/>
                </a:solidFill>
              </a:rPr>
              <a:t>Acknowledges relationship with </a:t>
            </a:r>
            <a:r>
              <a:rPr lang="en-US" sz="2200" i="1" dirty="0">
                <a:solidFill>
                  <a:schemeClr val="tx1"/>
                </a:solidFill>
              </a:rPr>
              <a:t>a</a:t>
            </a:r>
            <a:r>
              <a:rPr lang="en-US" sz="2200" i="1" dirty="0" smtClean="0">
                <a:solidFill>
                  <a:schemeClr val="tx1"/>
                </a:solidFill>
              </a:rPr>
              <a:t>ccountability process</a:t>
            </a:r>
          </a:p>
          <a:p>
            <a:r>
              <a:rPr lang="en-US" dirty="0" smtClean="0">
                <a:solidFill>
                  <a:schemeClr val="tx1"/>
                </a:solidFill>
              </a:rPr>
              <a:t>9 Sept – Request for Proposals (RFP) from </a:t>
            </a:r>
            <a:r>
              <a:rPr lang="en-US" dirty="0">
                <a:solidFill>
                  <a:schemeClr val="tx1"/>
                </a:solidFill>
              </a:rPr>
              <a:t>C</a:t>
            </a:r>
            <a:r>
              <a:rPr lang="en-US" dirty="0" smtClean="0">
                <a:solidFill>
                  <a:schemeClr val="tx1"/>
                </a:solidFill>
              </a:rPr>
              <a:t>ommunities</a:t>
            </a:r>
          </a:p>
          <a:p>
            <a:pPr lvl="1"/>
            <a:r>
              <a:rPr lang="en-US" sz="2200" i="1" dirty="0" smtClean="0">
                <a:solidFill>
                  <a:schemeClr val="tx1"/>
                </a:solidFill>
              </a:rPr>
              <a:t>Complete </a:t>
            </a:r>
            <a:r>
              <a:rPr lang="en-US" sz="2200" i="1" dirty="0">
                <a:solidFill>
                  <a:schemeClr val="tx1"/>
                </a:solidFill>
              </a:rPr>
              <a:t>formal responses from the “operational communities” of IANA </a:t>
            </a:r>
            <a:r>
              <a:rPr lang="en-US" sz="2200" i="1" dirty="0" smtClean="0">
                <a:solidFill>
                  <a:schemeClr val="tx1"/>
                </a:solidFill>
              </a:rPr>
              <a:t>functions due by </a:t>
            </a:r>
            <a:r>
              <a:rPr lang="en-US" sz="2200" i="1" dirty="0" smtClean="0">
                <a:solidFill>
                  <a:srgbClr val="FF0000"/>
                </a:solidFill>
              </a:rPr>
              <a:t>15 Jan 2015  </a:t>
            </a:r>
          </a:p>
          <a:p>
            <a:r>
              <a:rPr lang="en-US" dirty="0" smtClean="0">
                <a:solidFill>
                  <a:schemeClr val="tx1"/>
                </a:solidFill>
              </a:rPr>
              <a:t>9 Sept – Suggested Transition Process Timeline </a:t>
            </a:r>
            <a:endParaRPr lang="en-US" sz="2200" i="1" dirty="0" smtClean="0">
              <a:solidFill>
                <a:srgbClr val="FF0000"/>
              </a:solidFill>
            </a:endParaRPr>
          </a:p>
          <a:p>
            <a:r>
              <a:rPr lang="en-US" dirty="0" smtClean="0">
                <a:solidFill>
                  <a:schemeClr val="tx1"/>
                </a:solidFill>
              </a:rPr>
              <a:t>9 Sept – RFP for Secretariat Function</a:t>
            </a:r>
          </a:p>
          <a:p>
            <a:r>
              <a:rPr lang="en-US" dirty="0" smtClean="0">
                <a:solidFill>
                  <a:schemeClr val="tx1"/>
                </a:solidFill>
              </a:rPr>
              <a:t>18 Sept – Guidelines for Decision-Making</a:t>
            </a:r>
          </a:p>
          <a:p>
            <a:r>
              <a:rPr lang="en-US" dirty="0" smtClean="0">
                <a:solidFill>
                  <a:schemeClr val="tx1"/>
                </a:solidFill>
              </a:rPr>
              <a:t>10 Oct - FAQs</a:t>
            </a:r>
          </a:p>
          <a:p>
            <a:endParaRPr lang="en-US" sz="2200" i="1" dirty="0" smtClean="0">
              <a:solidFill>
                <a:srgbClr val="FF0000"/>
              </a:solidFill>
            </a:endParaRPr>
          </a:p>
          <a:p>
            <a:endParaRPr lang="en-US" sz="2200" i="1" dirty="0">
              <a:solidFill>
                <a:srgbClr val="FF0000"/>
              </a:solidFill>
            </a:endParaRPr>
          </a:p>
          <a:p>
            <a:pPr lvl="1"/>
            <a:endParaRPr lang="en-US" sz="2600" dirty="0" smtClean="0">
              <a:solidFill>
                <a:schemeClr val="tx1"/>
              </a:solidFill>
            </a:endParaRPr>
          </a:p>
          <a:p>
            <a:pPr lvl="1"/>
            <a:endParaRPr lang="en-US" sz="2600" dirty="0" smtClean="0">
              <a:solidFill>
                <a:schemeClr val="tx1"/>
              </a:solidFill>
            </a:endParaRPr>
          </a:p>
          <a:p>
            <a:endParaRPr lang="en-US" sz="2800" dirty="0" smtClean="0">
              <a:solidFill>
                <a:schemeClr val="tx1"/>
              </a:solidFill>
            </a:endParaRPr>
          </a:p>
          <a:p>
            <a:pPr marL="320040" lvl="1" indent="0">
              <a:buNone/>
            </a:pPr>
            <a:endParaRPr lang="en-US" sz="2600" dirty="0" smtClean="0">
              <a:solidFill>
                <a:schemeClr val="tx1"/>
              </a:solidFill>
            </a:endParaRPr>
          </a:p>
          <a:p>
            <a:pPr marL="133350" indent="0">
              <a:buNone/>
            </a:pPr>
            <a:endParaRPr lang="en-US" dirty="0"/>
          </a:p>
        </p:txBody>
      </p:sp>
    </p:spTree>
    <p:extLst>
      <p:ext uri="{BB962C8B-B14F-4D97-AF65-F5344CB8AC3E}">
        <p14:creationId xmlns:p14="http://schemas.microsoft.com/office/powerpoint/2010/main" val="365772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2874" y="304800"/>
            <a:ext cx="8696325" cy="609600"/>
          </a:xfrm>
        </p:spPr>
        <p:txBody>
          <a:bodyPr/>
          <a:lstStyle/>
          <a:p>
            <a:r>
              <a:rPr lang="en-US" dirty="0" smtClean="0"/>
              <a:t>CWG on Naming </a:t>
            </a:r>
            <a:r>
              <a:rPr lang="en-US" dirty="0"/>
              <a:t>R</a:t>
            </a:r>
            <a:r>
              <a:rPr lang="en-US" dirty="0" smtClean="0"/>
              <a:t>elated </a:t>
            </a:r>
            <a:r>
              <a:rPr lang="en-US" dirty="0"/>
              <a:t>F</a:t>
            </a:r>
            <a:r>
              <a:rPr lang="en-US" dirty="0" smtClean="0"/>
              <a:t>unctions	</a:t>
            </a:r>
            <a:endParaRPr lang="en-US" dirty="0"/>
          </a:p>
        </p:txBody>
      </p:sp>
      <p:sp>
        <p:nvSpPr>
          <p:cNvPr id="3" name="Text Placeholder 2"/>
          <p:cNvSpPr>
            <a:spLocks noGrp="1"/>
          </p:cNvSpPr>
          <p:nvPr>
            <p:ph type="body" sz="quarter" idx="11"/>
          </p:nvPr>
        </p:nvSpPr>
        <p:spPr/>
        <p:txBody>
          <a:bodyPr>
            <a:normAutofit fontScale="92500" lnSpcReduction="10000"/>
          </a:bodyPr>
          <a:lstStyle/>
          <a:p>
            <a:r>
              <a:rPr lang="en-US" b="1" dirty="0"/>
              <a:t>The CWG </a:t>
            </a:r>
            <a:r>
              <a:rPr lang="en-US" b="1" dirty="0" smtClean="0"/>
              <a:t>in formation </a:t>
            </a:r>
            <a:r>
              <a:rPr lang="en-US" dirty="0" smtClean="0"/>
              <a:t>– Co-chaired by Jonathan Robinson</a:t>
            </a:r>
          </a:p>
          <a:p>
            <a:pPr lvl="1"/>
            <a:r>
              <a:rPr lang="en-US" dirty="0" smtClean="0"/>
              <a:t>GNSO, </a:t>
            </a:r>
            <a:r>
              <a:rPr lang="en-US" dirty="0" err="1" smtClean="0"/>
              <a:t>ccNSO</a:t>
            </a:r>
            <a:r>
              <a:rPr lang="en-US" dirty="0" smtClean="0"/>
              <a:t>, ALAC, and SSAC formed a Drafting Team after London to develop a charter. All have since adopted the charter</a:t>
            </a:r>
          </a:p>
          <a:p>
            <a:pPr lvl="1"/>
            <a:r>
              <a:rPr lang="en-US" dirty="0" smtClean="0"/>
              <a:t>GAC has also adopted charter</a:t>
            </a:r>
          </a:p>
          <a:p>
            <a:r>
              <a:rPr lang="en-US" b="1" dirty="0" smtClean="0"/>
              <a:t>The CWG is open to all </a:t>
            </a:r>
            <a:r>
              <a:rPr lang="en-US" dirty="0" smtClean="0"/>
              <a:t>– currently at 80 people (17 members; 63 participants)  </a:t>
            </a:r>
          </a:p>
          <a:p>
            <a:r>
              <a:rPr lang="en-US" b="1" dirty="0" smtClean="0"/>
              <a:t>Conscious of tight schedule</a:t>
            </a:r>
            <a:r>
              <a:rPr lang="en-US" dirty="0" smtClean="0"/>
              <a:t>– CWG had its </a:t>
            </a:r>
            <a:r>
              <a:rPr lang="en-US" dirty="0"/>
              <a:t>first meeting </a:t>
            </a:r>
            <a:r>
              <a:rPr lang="en-US" dirty="0" smtClean="0"/>
              <a:t>on </a:t>
            </a:r>
            <a:r>
              <a:rPr lang="en-US" dirty="0"/>
              <a:t>6 </a:t>
            </a:r>
            <a:r>
              <a:rPr lang="en-US" dirty="0" smtClean="0"/>
              <a:t>October, and will meet again tomorrow afternoon. Frequent meeting schedule expected.</a:t>
            </a:r>
            <a:endParaRPr lang="en-US" dirty="0"/>
          </a:p>
        </p:txBody>
      </p:sp>
    </p:spTree>
    <p:extLst>
      <p:ext uri="{BB962C8B-B14F-4D97-AF65-F5344CB8AC3E}">
        <p14:creationId xmlns:p14="http://schemas.microsoft.com/office/powerpoint/2010/main" val="1537896372"/>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en-US" dirty="0" smtClean="0"/>
              <a:t>Enhancing ICANN Accountability</a:t>
            </a:r>
          </a:p>
        </p:txBody>
      </p:sp>
    </p:spTree>
    <p:extLst>
      <p:ext uri="{BB962C8B-B14F-4D97-AF65-F5344CB8AC3E}">
        <p14:creationId xmlns:p14="http://schemas.microsoft.com/office/powerpoint/2010/main" val="32379408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Developments Since London</a:t>
            </a:r>
            <a:endParaRPr lang="en-US" dirty="0"/>
          </a:p>
        </p:txBody>
      </p:sp>
      <p:sp>
        <p:nvSpPr>
          <p:cNvPr id="3" name="Text Placeholder 2"/>
          <p:cNvSpPr>
            <a:spLocks noGrp="1"/>
          </p:cNvSpPr>
          <p:nvPr>
            <p:ph type="body" sz="quarter" idx="11"/>
          </p:nvPr>
        </p:nvSpPr>
        <p:spPr>
          <a:xfrm>
            <a:off x="457199" y="1371600"/>
            <a:ext cx="8380413" cy="4724400"/>
          </a:xfrm>
        </p:spPr>
        <p:txBody>
          <a:bodyPr>
            <a:normAutofit fontScale="70000" lnSpcReduction="20000"/>
          </a:bodyPr>
          <a:lstStyle/>
          <a:p>
            <a:pPr marL="133350" indent="0">
              <a:buNone/>
            </a:pPr>
            <a:r>
              <a:rPr lang="en-US" sz="2300" i="1" dirty="0" smtClean="0">
                <a:solidFill>
                  <a:srgbClr val="00334D"/>
                </a:solidFill>
              </a:rPr>
              <a:t>ICANN ran a public comment process from 8 May to 27 June. Additional comments were received at ICANN50 and during consultation calls with the SO/AC/SG leadership. </a:t>
            </a:r>
          </a:p>
          <a:p>
            <a:r>
              <a:rPr lang="en-US" b="1" dirty="0" smtClean="0">
                <a:solidFill>
                  <a:srgbClr val="00334D"/>
                </a:solidFill>
              </a:rPr>
              <a:t>Process posted on 14 August – </a:t>
            </a:r>
            <a:r>
              <a:rPr lang="en-US" dirty="0" smtClean="0">
                <a:solidFill>
                  <a:srgbClr val="00334D"/>
                </a:solidFill>
              </a:rPr>
              <a:t>followed by </a:t>
            </a:r>
            <a:r>
              <a:rPr lang="en-US" dirty="0" smtClean="0">
                <a:solidFill>
                  <a:schemeClr val="tx1">
                    <a:lumMod val="95000"/>
                    <a:lumOff val="5000"/>
                  </a:schemeClr>
                </a:solidFill>
              </a:rPr>
              <a:t>FAQ</a:t>
            </a:r>
            <a:r>
              <a:rPr lang="en-US" dirty="0" smtClean="0">
                <a:solidFill>
                  <a:srgbClr val="00334D"/>
                </a:solidFill>
              </a:rPr>
              <a:t>. </a:t>
            </a:r>
          </a:p>
          <a:p>
            <a:r>
              <a:rPr lang="en-US" dirty="0" smtClean="0">
                <a:solidFill>
                  <a:srgbClr val="00334D"/>
                </a:solidFill>
              </a:rPr>
              <a:t>Community request for additional time </a:t>
            </a:r>
          </a:p>
          <a:p>
            <a:pPr lvl="1"/>
            <a:r>
              <a:rPr lang="en-US" dirty="0" smtClean="0">
                <a:solidFill>
                  <a:srgbClr val="00334D"/>
                </a:solidFill>
              </a:rPr>
              <a:t>On 26 August, community leaders sent a letter to Steve and </a:t>
            </a:r>
            <a:r>
              <a:rPr lang="en-US" dirty="0" err="1" smtClean="0">
                <a:solidFill>
                  <a:srgbClr val="00334D"/>
                </a:solidFill>
              </a:rPr>
              <a:t>Fadi</a:t>
            </a:r>
            <a:r>
              <a:rPr lang="en-US" dirty="0" smtClean="0">
                <a:solidFill>
                  <a:srgbClr val="00334D"/>
                </a:solidFill>
              </a:rPr>
              <a:t> requesting additional time. Response posted on 28 August.  </a:t>
            </a:r>
          </a:p>
          <a:p>
            <a:pPr lvl="1"/>
            <a:r>
              <a:rPr lang="en-US" dirty="0" smtClean="0">
                <a:solidFill>
                  <a:srgbClr val="00334D"/>
                </a:solidFill>
              </a:rPr>
              <a:t>On 2 September, during </a:t>
            </a:r>
            <a:r>
              <a:rPr lang="en-US" dirty="0">
                <a:solidFill>
                  <a:srgbClr val="00334D"/>
                </a:solidFill>
              </a:rPr>
              <a:t>ICANN </a:t>
            </a:r>
            <a:r>
              <a:rPr lang="en-US" dirty="0" smtClean="0">
                <a:solidFill>
                  <a:srgbClr val="00334D"/>
                </a:solidFill>
              </a:rPr>
              <a:t>Town </a:t>
            </a:r>
            <a:r>
              <a:rPr lang="en-US" dirty="0">
                <a:solidFill>
                  <a:srgbClr val="00334D"/>
                </a:solidFill>
              </a:rPr>
              <a:t>Hall </a:t>
            </a:r>
            <a:r>
              <a:rPr lang="en-US" dirty="0" smtClean="0">
                <a:solidFill>
                  <a:srgbClr val="00334D"/>
                </a:solidFill>
              </a:rPr>
              <a:t>at IGF, </a:t>
            </a:r>
            <a:r>
              <a:rPr lang="en-US" dirty="0" smtClean="0">
                <a:solidFill>
                  <a:srgbClr val="00334D"/>
                </a:solidFill>
              </a:rPr>
              <a:t>discussion and acknowledgement of </a:t>
            </a:r>
            <a:r>
              <a:rPr lang="en-US" dirty="0">
                <a:solidFill>
                  <a:srgbClr val="00334D"/>
                </a:solidFill>
              </a:rPr>
              <a:t>the need for additional time and community alignment from the onset of the </a:t>
            </a:r>
            <a:r>
              <a:rPr lang="en-US" dirty="0" smtClean="0">
                <a:solidFill>
                  <a:srgbClr val="00334D"/>
                </a:solidFill>
              </a:rPr>
              <a:t>process. </a:t>
            </a:r>
          </a:p>
          <a:p>
            <a:pPr lvl="1"/>
            <a:r>
              <a:rPr lang="en-US" dirty="0" smtClean="0">
                <a:solidFill>
                  <a:srgbClr val="00334D"/>
                </a:solidFill>
              </a:rPr>
              <a:t>On 3 September, community leader submitted follow up letter with questions about the process. </a:t>
            </a:r>
            <a:r>
              <a:rPr lang="en-US" smtClean="0">
                <a:solidFill>
                  <a:srgbClr val="00334D"/>
                </a:solidFill>
              </a:rPr>
              <a:t>Response </a:t>
            </a:r>
            <a:r>
              <a:rPr lang="en-US" smtClean="0">
                <a:solidFill>
                  <a:srgbClr val="00334D"/>
                </a:solidFill>
              </a:rPr>
              <a:t>provided on </a:t>
            </a:r>
            <a:r>
              <a:rPr lang="en-US" dirty="0" smtClean="0">
                <a:solidFill>
                  <a:srgbClr val="00334D"/>
                </a:solidFill>
              </a:rPr>
              <a:t>18 September. </a:t>
            </a:r>
          </a:p>
          <a:p>
            <a:r>
              <a:rPr lang="en-US" b="1" dirty="0" smtClean="0">
                <a:solidFill>
                  <a:srgbClr val="00334D"/>
                </a:solidFill>
              </a:rPr>
              <a:t>Additional Comment Period (6-27 September)</a:t>
            </a:r>
            <a:r>
              <a:rPr lang="en-US" dirty="0" smtClean="0">
                <a:solidFill>
                  <a:srgbClr val="00334D"/>
                </a:solidFill>
              </a:rPr>
              <a:t> – </a:t>
            </a:r>
            <a:r>
              <a:rPr lang="en-US" dirty="0" smtClean="0">
                <a:solidFill>
                  <a:schemeClr val="tx1">
                    <a:lumMod val="65000"/>
                    <a:lumOff val="35000"/>
                  </a:schemeClr>
                </a:solidFill>
              </a:rPr>
              <a:t>21</a:t>
            </a:r>
            <a:r>
              <a:rPr lang="en-US" dirty="0">
                <a:solidFill>
                  <a:schemeClr val="tx1">
                    <a:lumMod val="65000"/>
                    <a:lumOff val="35000"/>
                  </a:schemeClr>
                </a:solidFill>
              </a:rPr>
              <a:t>-day public comment period </a:t>
            </a:r>
            <a:r>
              <a:rPr lang="en-US" dirty="0">
                <a:solidFill>
                  <a:srgbClr val="00334D"/>
                </a:solidFill>
              </a:rPr>
              <a:t>on the </a:t>
            </a:r>
            <a:r>
              <a:rPr lang="en-US" dirty="0" smtClean="0">
                <a:solidFill>
                  <a:srgbClr val="00334D"/>
                </a:solidFill>
              </a:rPr>
              <a:t>process, in response to community requests.</a:t>
            </a:r>
          </a:p>
          <a:p>
            <a:pPr lvl="1"/>
            <a:r>
              <a:rPr lang="en-US" dirty="0" smtClean="0">
                <a:solidFill>
                  <a:srgbClr val="00334D"/>
                </a:solidFill>
              </a:rPr>
              <a:t>17 comments were submitted, including a Joint SO/AC/SG/C Statement</a:t>
            </a:r>
          </a:p>
        </p:txBody>
      </p:sp>
    </p:spTree>
    <p:extLst>
      <p:ext uri="{BB962C8B-B14F-4D97-AF65-F5344CB8AC3E}">
        <p14:creationId xmlns:p14="http://schemas.microsoft.com/office/powerpoint/2010/main" val="3253005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CANN51">
  <a:themeElements>
    <a:clrScheme name="Custom 3">
      <a:dk1>
        <a:sysClr val="windowText" lastClr="000000"/>
      </a:dk1>
      <a:lt1>
        <a:sysClr val="window" lastClr="FFFFFF"/>
      </a:lt1>
      <a:dk2>
        <a:srgbClr val="00334D"/>
      </a:dk2>
      <a:lt2>
        <a:srgbClr val="037BC0"/>
      </a:lt2>
      <a:accent1>
        <a:srgbClr val="555555"/>
      </a:accent1>
      <a:accent2>
        <a:srgbClr val="6D99B3"/>
      </a:accent2>
      <a:accent3>
        <a:srgbClr val="F1A31E"/>
      </a:accent3>
      <a:accent4>
        <a:srgbClr val="197F86"/>
      </a:accent4>
      <a:accent5>
        <a:srgbClr val="E87724"/>
      </a:accent5>
      <a:accent6>
        <a:srgbClr val="DDDDDD"/>
      </a:accent6>
      <a:hlink>
        <a:srgbClr val="CFE2EC"/>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a:spPr>
      <a:bodyPr lIns="0" tIns="0" rIns="0" bIns="0">
        <a:spAutoFit/>
      </a:bodyPr>
      <a:lstStyle>
        <a:defPPr algn="l">
          <a:lnSpc>
            <a:spcPct val="10000"/>
          </a:lnSpc>
          <a:defRPr sz="7200" dirty="0" smtClean="0">
            <a:solidFill>
              <a:srgbClr val="1A8AC7"/>
            </a:solidFill>
            <a:latin typeface="DINOT-Medium" charset="0"/>
            <a:ea typeface="ＭＳ Ｐゴシック" charset="0"/>
            <a:cs typeface="DINOT-Medium" charset="0"/>
            <a:sym typeface="DINOT-Medium"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a:noFill/>
      </a:spPr>
      <a:bodyPr wrap="none" lIns="38405" tIns="19202" rIns="38405" bIns="19202" rtlCol="0">
        <a:spAutoFit/>
      </a:bodyPr>
      <a:lstStyle>
        <a:defPPr>
          <a:defRPr sz="2000" dirty="0" smtClean="0">
            <a:solidFill>
              <a:schemeClr val="tx2"/>
            </a:solidFill>
            <a:latin typeface="Georgia"/>
            <a:cs typeface="Georgia"/>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ICANN51</Template>
  <TotalTime>3054</TotalTime>
  <Pages>0</Pages>
  <Words>825</Words>
  <Characters>0</Characters>
  <Application>Microsoft Macintosh PowerPoint</Application>
  <PresentationFormat>On-screen Show (4:3)</PresentationFormat>
  <Lines>0</Lines>
  <Paragraphs>131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ICANN51</vt:lpstr>
      <vt:lpstr>PowerPoint Presentation</vt:lpstr>
      <vt:lpstr>GNSO Briefing on Key Strategic Initiatives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Five Strategic Objectives - streamlined</vt:lpstr>
      <vt:lpstr>More Information...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Charla Shambley</dc:creator>
  <cp:lastModifiedBy>Theresa Swinehart</cp:lastModifiedBy>
  <cp:revision>249</cp:revision>
  <dcterms:modified xsi:type="dcterms:W3CDTF">2014-10-12T15:56:25Z</dcterms:modified>
</cp:coreProperties>
</file>