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540" r:id="rId2"/>
    <p:sldId id="548" r:id="rId3"/>
    <p:sldId id="694" r:id="rId4"/>
    <p:sldId id="679" r:id="rId5"/>
    <p:sldId id="650" r:id="rId6"/>
    <p:sldId id="547" r:id="rId7"/>
    <p:sldId id="681" r:id="rId8"/>
    <p:sldId id="695" r:id="rId9"/>
    <p:sldId id="68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Liana Teo" initials="LT" lastIdx="1" clrIdx="1">
    <p:extLst>
      <p:ext uri="{19B8F6BF-5375-455C-9EA6-DF929625EA0E}">
        <p15:presenceInfo xmlns:p15="http://schemas.microsoft.com/office/powerpoint/2012/main" userId="Liana Te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66D"/>
    <a:srgbClr val="EB9132"/>
    <a:srgbClr val="DE602D"/>
    <a:srgbClr val="1F6E72"/>
    <a:srgbClr val="2599D0"/>
    <a:srgbClr val="FBA300"/>
    <a:srgbClr val="F67100"/>
    <a:srgbClr val="00A5D9"/>
    <a:srgbClr val="F1633D"/>
    <a:srgbClr val="F4C2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2" autoAdjust="0"/>
    <p:restoredTop sz="67445" autoAdjust="0"/>
  </p:normalViewPr>
  <p:slideViewPr>
    <p:cSldViewPr snapToGrid="0" snapToObjects="1">
      <p:cViewPr varScale="1">
        <p:scale>
          <a:sx n="83" d="100"/>
          <a:sy n="83" d="100"/>
        </p:scale>
        <p:origin x="1192" y="192"/>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9/13/18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9/13/18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nso.icann.org/sites/default/files/file/field-file-attach/temp-spec-gtld-rd-epdp-19jul18-en.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a:t>
            </a:fld>
            <a:endParaRPr lang="en-US"/>
          </a:p>
        </p:txBody>
      </p:sp>
    </p:spTree>
    <p:extLst>
      <p:ext uri="{BB962C8B-B14F-4D97-AF65-F5344CB8AC3E}">
        <p14:creationId xmlns:p14="http://schemas.microsoft.com/office/powerpoint/2010/main" val="248646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a:t>
            </a:r>
            <a:r>
              <a:rPr lang="en-US" dirty="0"/>
              <a:t>points: </a:t>
            </a:r>
          </a:p>
          <a:p>
            <a:pPr marL="285750" indent="-285750">
              <a:buFont typeface="Arial" panose="020B0604020202020204" pitchFamily="34" charset="0"/>
              <a:buChar char="•"/>
            </a:pPr>
            <a:r>
              <a:rPr lang="en-US" sz="1700" dirty="0"/>
              <a:t>An EPDP may be initiated by the GNSO Council only in the following specific circumstances: </a:t>
            </a:r>
          </a:p>
          <a:p>
            <a:pPr marL="742950" lvl="1" indent="-285750">
              <a:buFont typeface="Courier New" panose="02070309020205020404" pitchFamily="49" charset="0"/>
              <a:buChar char="o"/>
            </a:pPr>
            <a:r>
              <a:rPr lang="en-US" sz="1700" dirty="0"/>
              <a:t>to address a narrowly defined policy issue that was identified and scoped after either the adoption of a GNSO policy recommendation by the ICANN Board or the implementation of such an adopted recommendation; or </a:t>
            </a:r>
          </a:p>
          <a:p>
            <a:pPr marL="742950" lvl="1" indent="-285750">
              <a:buFont typeface="Courier New" panose="02070309020205020404" pitchFamily="49" charset="0"/>
              <a:buChar char="o"/>
            </a:pPr>
            <a:r>
              <a:rPr lang="en-US" sz="1700" dirty="0"/>
              <a:t>to provide new or additional policy recommendations on a specific policy issue that had been substantially scoped previously</a:t>
            </a:r>
          </a:p>
          <a:p>
            <a:pPr marL="285750" indent="-285750">
              <a:buFont typeface="Arial" panose="020B0604020202020204" pitchFamily="34" charset="0"/>
              <a:buChar char="•"/>
            </a:pPr>
            <a:r>
              <a:rPr lang="en-US" sz="1700" dirty="0"/>
              <a:t>A GNSO EPDP is almost identical to a traditional GNSO PDP, but does not require a Preliminary Issue Report or Final Issue Report (and associated public comment periods).</a:t>
            </a:r>
          </a:p>
          <a:p>
            <a:pPr marL="285750" indent="-285750">
              <a:buFont typeface="Arial" panose="020B0604020202020204" pitchFamily="34" charset="0"/>
              <a:buChar char="•"/>
            </a:pPr>
            <a:r>
              <a:rPr lang="en-US" sz="1700" dirty="0"/>
              <a:t>Instead, the EPDP Drafting Team works together on an Initiation Request and the EPDP Team’s Charter.</a:t>
            </a:r>
          </a:p>
          <a:p>
            <a:pPr marL="742950" lvl="1" indent="-285750">
              <a:buFont typeface="Arial" panose="020B0604020202020204" pitchFamily="34" charset="0"/>
              <a:buChar char="•"/>
            </a:pPr>
            <a:r>
              <a:rPr lang="en-US" sz="1700" dirty="0"/>
              <a:t>The Initiation Request includes the scope of the effort, why it meets the criteria for an EPDP, proposed mechanism, method of operation (if different than GNSO WG guidelines), et. al.</a:t>
            </a:r>
          </a:p>
          <a:p>
            <a:pPr marL="742950" lvl="1" indent="-285750">
              <a:buFont typeface="Arial" panose="020B0604020202020204" pitchFamily="34" charset="0"/>
              <a:buChar char="•"/>
            </a:pPr>
            <a:r>
              <a:rPr lang="en-US" sz="1700" dirty="0"/>
              <a:t>The Charter looks similar to a PDP WG Charter and includes, amongst others, Team Composition, Team Leadership, Scope, Decision-making methodologies, Status reporting, Problem/Issue Escalation &amp; Resolution Processes.</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122972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sz="1200" dirty="0"/>
              <a:t>The adoption of the Temporary Specification triggered an obligation on the GNSO Council to undertake a policy development process to confirm, or not, the Temporary Specification as Consensus Policy within 12 months of the Board’s adoption of the Temporary Specification.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Given the time constraints, the GNSO Council agreed that the Expedited Policy Development Process (EPDP) provides the best opportunity to meet this timeline.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dirty="0"/>
              <a:t>The proposed scope of the EPDP Team’s efforts includes confirming, or not, the Temporary Specification as Consensus Policy by 25 May 2019 (the date the Temporary Specification will expire).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proposed scope also includes discussion of a standardized access model to nonpublic registration data; however, the discussion of a standardized access model will occur only after the EPDP Team has comprehensively answered a series of “gating questions”, which are specified in the </a:t>
            </a:r>
            <a:r>
              <a:rPr lang="en-US" sz="1200" dirty="0">
                <a:hlinkClick r:id="rId3"/>
              </a:rPr>
              <a:t>EPDP Team’s Charter</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Topics not included in the Temporary Specification are out of scope for this EPDP.</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25616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274986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r>
              <a:rPr lang="en-US" sz="1600" dirty="0"/>
              <a:t>Talking points:</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600" dirty="0"/>
              <a:t>1 Independent Chair (neutral, not counted as part of EPDP Team membership/participants</a:t>
            </a:r>
          </a:p>
          <a:p>
            <a:pPr marL="285750" indent="-285750" fontAlgn="base">
              <a:buFont typeface="Arial" panose="020B0604020202020204" pitchFamily="34" charset="0"/>
              <a:buChar char="•"/>
            </a:pPr>
            <a:r>
              <a:rPr lang="en-US" sz="1600" dirty="0"/>
              <a:t>GNSO Members are appointed by GNSO Stakeholder Groups (SG).</a:t>
            </a:r>
          </a:p>
          <a:p>
            <a:pPr marL="742950" lvl="1" indent="-285750" fontAlgn="base">
              <a:buFont typeface="Arial" panose="020B0604020202020204" pitchFamily="34" charset="0"/>
              <a:buChar char="•"/>
            </a:pPr>
            <a:r>
              <a:rPr lang="en-US" sz="1600" dirty="0"/>
              <a:t>Each Contracted Party House Stakeholder Group (Registries SG and Registrars SG) was invited to appoint up to 3 Members + 3 Alternates, </a:t>
            </a:r>
          </a:p>
          <a:p>
            <a:pPr marL="742950" lvl="1" indent="-285750" fontAlgn="base">
              <a:buFont typeface="Arial" panose="020B0604020202020204" pitchFamily="34" charset="0"/>
              <a:buChar char="•"/>
            </a:pPr>
            <a:r>
              <a:rPr lang="en-US" sz="1600" dirty="0"/>
              <a:t>Each Non-Contracted Party House SG, namely the Commercial Stakeholder Group and the Non-Commercial Stakeholder Group, was invited to appoint 6 Members + 3 Alternates (for the Commercial Stakeholder Group this is further broken down to 2 Members + 1 Alternate per Constituency). </a:t>
            </a:r>
          </a:p>
          <a:p>
            <a:pPr marL="285750" lvl="0" indent="-285750" fontAlgn="base">
              <a:buFont typeface="Arial" panose="020B0604020202020204" pitchFamily="34" charset="0"/>
              <a:buChar char="•"/>
            </a:pPr>
            <a:r>
              <a:rPr lang="en-US" sz="1600" dirty="0"/>
              <a:t>The ALAC, SSAC, RSSAC and </a:t>
            </a:r>
            <a:r>
              <a:rPr lang="en-US" sz="1600" dirty="0" err="1"/>
              <a:t>ccNSO</a:t>
            </a:r>
            <a:r>
              <a:rPr lang="en-US" sz="1600" dirty="0"/>
              <a:t> were invited to appoint 2 members + 2 Alternates</a:t>
            </a:r>
          </a:p>
          <a:p>
            <a:pPr marL="742950" lvl="1" indent="-285750" fontAlgn="base">
              <a:buFont typeface="Arial" panose="020B0604020202020204" pitchFamily="34" charset="0"/>
              <a:buChar char="•"/>
            </a:pPr>
            <a:r>
              <a:rPr lang="en-US" sz="1600" dirty="0"/>
              <a:t>Both the RSSAC and CCNSO chose not to provide members to the EPDP and will only provide input to the process as they see fit.</a:t>
            </a:r>
          </a:p>
          <a:p>
            <a:pPr marL="285750" lvl="0" indent="-285750" fontAlgn="base">
              <a:buFont typeface="Arial" panose="020B0604020202020204" pitchFamily="34" charset="0"/>
              <a:buChar char="•"/>
            </a:pPr>
            <a:r>
              <a:rPr lang="en-US" sz="1600" dirty="0"/>
              <a:t>The GAC was invited to appoint 3 members + 3 Alternates</a:t>
            </a:r>
          </a:p>
          <a:p>
            <a:pPr marL="285750" lvl="0" indent="-285750" fontAlgn="base">
              <a:buFont typeface="Arial" panose="020B0604020202020204" pitchFamily="34" charset="0"/>
              <a:buChar char="•"/>
            </a:pPr>
            <a:r>
              <a:rPr lang="en-US" sz="1600" dirty="0"/>
              <a:t>2 ICANN Staff Liaisons (one from Legal, one from GDD)</a:t>
            </a:r>
          </a:p>
          <a:p>
            <a:pPr marL="285750" lvl="0" indent="-285750" fontAlgn="base">
              <a:buFont typeface="Arial" panose="020B0604020202020204" pitchFamily="34" charset="0"/>
              <a:buChar char="•"/>
            </a:pPr>
            <a:r>
              <a:rPr lang="en-US" sz="1600" dirty="0"/>
              <a:t>2 ICANN Board Liaisons</a:t>
            </a:r>
          </a:p>
          <a:p>
            <a:pPr marL="285750" lvl="0" indent="-285750" fontAlgn="base">
              <a:buFont typeface="Arial" panose="020B0604020202020204" pitchFamily="34" charset="0"/>
              <a:buChar char="•"/>
            </a:pPr>
            <a:r>
              <a:rPr lang="en-US" sz="1600" dirty="0"/>
              <a:t>1 GNSO Council Liaison</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333128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en-US" sz="1200" dirty="0"/>
              <a:t>Talking points: </a:t>
            </a:r>
          </a:p>
          <a:p>
            <a:pPr marL="285750" lvl="0" indent="-285750" fontAlgn="base">
              <a:buFont typeface="Arial" panose="020B0604020202020204" pitchFamily="34" charset="0"/>
              <a:buChar char="•"/>
            </a:pPr>
            <a:r>
              <a:rPr lang="en-US" sz="1200" dirty="0"/>
              <a:t>For the purpose of assessing level of consensus, Members are required to represent the formal position of their SG/C or SO/AC, not individual views or positions.</a:t>
            </a:r>
          </a:p>
          <a:p>
            <a:pPr marL="285750" lvl="0" indent="-285750" fontAlgn="base">
              <a:buFont typeface="Arial" panose="020B0604020202020204" pitchFamily="34" charset="0"/>
              <a:buChar char="•"/>
            </a:pPr>
            <a:endParaRPr lang="en-US" sz="1200" dirty="0"/>
          </a:p>
          <a:p>
            <a:pPr marL="285750" lvl="0" indent="-285750" fontAlgn="base">
              <a:buFont typeface="Arial" panose="020B0604020202020204" pitchFamily="34" charset="0"/>
              <a:buChar char="•"/>
            </a:pPr>
            <a:r>
              <a:rPr lang="en-US" sz="1200" dirty="0"/>
              <a:t>Alternates will only participate if a Member is not available. Alternates will be responsible for keeping up with all relevant EPDP WG deliberations to ensure they remain informed and can contribute when needed.</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Unlike other GNSO PDP efforts, which are open for anyone to join, the GNSO Council has decided to limit the membership composition of this EPDP primarily in recognition of the need to complete the work in a relatively short timeframe and to resource the effort responsibly.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a:p>
        </p:txBody>
      </p:sp>
    </p:spTree>
    <p:extLst>
      <p:ext uri="{BB962C8B-B14F-4D97-AF65-F5344CB8AC3E}">
        <p14:creationId xmlns:p14="http://schemas.microsoft.com/office/powerpoint/2010/main" val="26380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Talking points: </a:t>
            </a:r>
          </a:p>
          <a:p>
            <a:pPr marL="171450" indent="-171450">
              <a:buFont typeface="Arial" panose="020B0604020202020204" pitchFamily="34" charset="0"/>
              <a:buChar char="•"/>
            </a:pPr>
            <a:r>
              <a:rPr lang="en-US" sz="1200" dirty="0"/>
              <a:t>Individuals may still participate as observers, even if they are not official members of the EPDP. </a:t>
            </a:r>
          </a:p>
          <a:p>
            <a:pPr marL="171450" indent="-171450">
              <a:buFont typeface="Arial" panose="020B0604020202020204" pitchFamily="34" charset="0"/>
              <a:buChar char="•"/>
            </a:pPr>
            <a:r>
              <a:rPr lang="en-US" sz="1200" dirty="0"/>
              <a:t>Observers may subscribe to the mailing list, and follow along on the audio-cast of all meetings (if so desired).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Source Sans Pro"/>
              </a:rPr>
              <a:t>If you would like to observe the EPDP, you can do so as a mailing list observer, or a public consultation respondent.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158718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9"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pic>
        <p:nvPicPr>
          <p:cNvPr id="4" name="Picture 3"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289698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1"/>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60" r:id="rId49"/>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3" Type="http://schemas.openxmlformats.org/officeDocument/2006/relationships/hyperlink" Target="https://gnso.icann.org/sites/default/files/file/field-file-attach/temp-spec-gtld-rd-epdp-19jul18-en.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18" Type="http://schemas.openxmlformats.org/officeDocument/2006/relationships/image" Target="../media/image51.emf"/><Relationship Id="rId3" Type="http://schemas.openxmlformats.org/officeDocument/2006/relationships/image" Target="../media/image36.emf"/><Relationship Id="rId7" Type="http://schemas.openxmlformats.org/officeDocument/2006/relationships/image" Target="../media/image40.emf"/><Relationship Id="rId12" Type="http://schemas.openxmlformats.org/officeDocument/2006/relationships/image" Target="../media/image45.emf"/><Relationship Id="rId17" Type="http://schemas.openxmlformats.org/officeDocument/2006/relationships/image" Target="../media/image50.emf"/><Relationship Id="rId2" Type="http://schemas.openxmlformats.org/officeDocument/2006/relationships/notesSlide" Target="../notesSlides/notesSlide5.xml"/><Relationship Id="rId16" Type="http://schemas.openxmlformats.org/officeDocument/2006/relationships/image" Target="../media/image49.emf"/><Relationship Id="rId20" Type="http://schemas.openxmlformats.org/officeDocument/2006/relationships/image" Target="../media/image53.emf"/><Relationship Id="rId1" Type="http://schemas.openxmlformats.org/officeDocument/2006/relationships/slideLayout" Target="../slideLayouts/slideLayout1.xml"/><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5" Type="http://schemas.openxmlformats.org/officeDocument/2006/relationships/image" Target="../media/image48.emf"/><Relationship Id="rId10" Type="http://schemas.openxmlformats.org/officeDocument/2006/relationships/image" Target="../media/image43.emf"/><Relationship Id="rId19" Type="http://schemas.openxmlformats.org/officeDocument/2006/relationships/image" Target="../media/image52.emf"/><Relationship Id="rId4" Type="http://schemas.openxmlformats.org/officeDocument/2006/relationships/image" Target="../media/image37.emf"/><Relationship Id="rId9" Type="http://schemas.openxmlformats.org/officeDocument/2006/relationships/image" Target="../media/image42.emf"/><Relationship Id="rId14" Type="http://schemas.openxmlformats.org/officeDocument/2006/relationships/image" Target="../media/image47.emf"/></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hyperlink" Target="https://www.icann.org/news/announcement-2018-07-19-en" TargetMode="External"/><Relationship Id="rId7" Type="http://schemas.openxmlformats.org/officeDocument/2006/relationships/image" Target="../media/image58.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community.icann.org/x/IYEpBQ" TargetMode="External"/><Relationship Id="rId5" Type="http://schemas.openxmlformats.org/officeDocument/2006/relationships/image" Target="../media/image57.tiff"/><Relationship Id="rId10" Type="http://schemas.openxmlformats.org/officeDocument/2006/relationships/image" Target="../media/image61.emf"/><Relationship Id="rId4" Type="http://schemas.openxmlformats.org/officeDocument/2006/relationships/image" Target="../media/image56.png"/><Relationship Id="rId9" Type="http://schemas.openxmlformats.org/officeDocument/2006/relationships/image" Target="../media/image6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Expedited Policy Development Process on the Temporary Specification for gTLD Registration Data</a:t>
            </a:r>
          </a:p>
        </p:txBody>
      </p:sp>
      <p:sp>
        <p:nvSpPr>
          <p:cNvPr id="3" name="Text Placeholder 2"/>
          <p:cNvSpPr>
            <a:spLocks noGrp="1"/>
          </p:cNvSpPr>
          <p:nvPr>
            <p:ph type="body" sz="quarter" idx="10"/>
          </p:nvPr>
        </p:nvSpPr>
        <p:spPr/>
        <p:txBody>
          <a:bodyPr/>
          <a:lstStyle/>
          <a:p>
            <a:r>
              <a:rPr lang="en-US" dirty="0"/>
              <a:t>Name of Presenter</a:t>
            </a:r>
          </a:p>
        </p:txBody>
      </p:sp>
      <p:sp>
        <p:nvSpPr>
          <p:cNvPr id="4" name="Text Placeholder 3"/>
          <p:cNvSpPr>
            <a:spLocks noGrp="1"/>
          </p:cNvSpPr>
          <p:nvPr>
            <p:ph type="body" sz="quarter" idx="11"/>
          </p:nvPr>
        </p:nvSpPr>
        <p:spPr/>
        <p:txBody>
          <a:bodyPr>
            <a:normAutofit lnSpcReduction="10000"/>
          </a:bodyPr>
          <a:lstStyle/>
          <a:p>
            <a:r>
              <a:rPr lang="en-US" dirty="0"/>
              <a:t>Event Name</a:t>
            </a:r>
          </a:p>
        </p:txBody>
      </p:sp>
      <p:sp>
        <p:nvSpPr>
          <p:cNvPr id="5" name="Text Placeholder 4"/>
          <p:cNvSpPr>
            <a:spLocks noGrp="1"/>
          </p:cNvSpPr>
          <p:nvPr>
            <p:ph type="body" sz="quarter" idx="12"/>
          </p:nvPr>
        </p:nvSpPr>
        <p:spPr/>
        <p:txBody>
          <a:bodyPr/>
          <a:lstStyle/>
          <a:p>
            <a:r>
              <a:rPr lang="en-US" dirty="0"/>
              <a:t>DD Month 2018</a:t>
            </a:r>
          </a:p>
        </p:txBody>
      </p:sp>
    </p:spTree>
    <p:extLst>
      <p:ext uri="{BB962C8B-B14F-4D97-AF65-F5344CB8AC3E}">
        <p14:creationId xmlns:p14="http://schemas.microsoft.com/office/powerpoint/2010/main" val="136874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4637" y="1268964"/>
            <a:ext cx="7608979" cy="1604866"/>
          </a:xfrm>
        </p:spPr>
        <p:txBody>
          <a:bodyPr/>
          <a:lstStyle/>
          <a:p>
            <a:r>
              <a:rPr lang="en-US" dirty="0"/>
              <a:t>Expedited Policy Development Process (EPDP) Overview</a:t>
            </a:r>
          </a:p>
        </p:txBody>
      </p:sp>
    </p:spTree>
    <p:extLst>
      <p:ext uri="{BB962C8B-B14F-4D97-AF65-F5344CB8AC3E}">
        <p14:creationId xmlns:p14="http://schemas.microsoft.com/office/powerpoint/2010/main" val="84100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4904" y="46179"/>
            <a:ext cx="8540494" cy="450663"/>
          </a:xfrm>
        </p:spPr>
        <p:txBody>
          <a:bodyPr/>
          <a:lstStyle/>
          <a:p>
            <a:r>
              <a:rPr lang="en-US" dirty="0"/>
              <a:t>Generic Names Supporting Organization EPDP</a:t>
            </a:r>
          </a:p>
        </p:txBody>
      </p:sp>
      <p:sp>
        <p:nvSpPr>
          <p:cNvPr id="7" name="Rectangle 6">
            <a:extLst>
              <a:ext uri="{FF2B5EF4-FFF2-40B4-BE49-F238E27FC236}">
                <a16:creationId xmlns:a16="http://schemas.microsoft.com/office/drawing/2014/main" id="{F0DF0EEF-9817-A145-A543-33926C542460}"/>
              </a:ext>
            </a:extLst>
          </p:cNvPr>
          <p:cNvSpPr/>
          <p:nvPr/>
        </p:nvSpPr>
        <p:spPr>
          <a:xfrm>
            <a:off x="399536" y="4716573"/>
            <a:ext cx="8515864" cy="1404828"/>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cs typeface="Arial"/>
            </a:endParaRPr>
          </a:p>
        </p:txBody>
      </p:sp>
      <p:sp>
        <p:nvSpPr>
          <p:cNvPr id="8" name="Rectangle 7">
            <a:extLst>
              <a:ext uri="{FF2B5EF4-FFF2-40B4-BE49-F238E27FC236}">
                <a16:creationId xmlns:a16="http://schemas.microsoft.com/office/drawing/2014/main" id="{4FD3394E-58E5-1F4E-9C5B-7B950F3978AA}"/>
              </a:ext>
            </a:extLst>
          </p:cNvPr>
          <p:cNvSpPr/>
          <p:nvPr/>
        </p:nvSpPr>
        <p:spPr>
          <a:xfrm>
            <a:off x="399536" y="4716573"/>
            <a:ext cx="898346" cy="140482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9" name="Rectangle 8">
            <a:extLst>
              <a:ext uri="{FF2B5EF4-FFF2-40B4-BE49-F238E27FC236}">
                <a16:creationId xmlns:a16="http://schemas.microsoft.com/office/drawing/2014/main" id="{C9E174F4-87EF-AA45-B15F-74AAEBF276D5}"/>
              </a:ext>
            </a:extLst>
          </p:cNvPr>
          <p:cNvSpPr/>
          <p:nvPr/>
        </p:nvSpPr>
        <p:spPr>
          <a:xfrm>
            <a:off x="437155" y="954052"/>
            <a:ext cx="8478243" cy="1755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2" name="Rectangle 11">
            <a:extLst>
              <a:ext uri="{FF2B5EF4-FFF2-40B4-BE49-F238E27FC236}">
                <a16:creationId xmlns:a16="http://schemas.microsoft.com/office/drawing/2014/main" id="{2200E78B-F878-9747-A104-6C36ECE55902}"/>
              </a:ext>
            </a:extLst>
          </p:cNvPr>
          <p:cNvSpPr/>
          <p:nvPr/>
        </p:nvSpPr>
        <p:spPr>
          <a:xfrm>
            <a:off x="374904" y="954052"/>
            <a:ext cx="916435" cy="17852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3" name="TextBox 12">
            <a:extLst>
              <a:ext uri="{FF2B5EF4-FFF2-40B4-BE49-F238E27FC236}">
                <a16:creationId xmlns:a16="http://schemas.microsoft.com/office/drawing/2014/main" id="{99DA6DE4-A87A-3A4D-B501-0D6CFE3B437A}"/>
              </a:ext>
            </a:extLst>
          </p:cNvPr>
          <p:cNvSpPr txBox="1"/>
          <p:nvPr/>
        </p:nvSpPr>
        <p:spPr>
          <a:xfrm>
            <a:off x="1373295" y="1061828"/>
            <a:ext cx="772091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Can only be initiated in specific circumstances: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address policy issue after policy recommendation has been adopted or implemented by ICANN Board</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provide new/additional recommendations </a:t>
            </a:r>
          </a:p>
        </p:txBody>
      </p:sp>
      <p:sp>
        <p:nvSpPr>
          <p:cNvPr id="15" name="Rectangle 14">
            <a:extLst>
              <a:ext uri="{FF2B5EF4-FFF2-40B4-BE49-F238E27FC236}">
                <a16:creationId xmlns:a16="http://schemas.microsoft.com/office/drawing/2014/main" id="{D5285C1B-ABF8-9A4C-AF0E-7C7A9CC95E25}"/>
              </a:ext>
            </a:extLst>
          </p:cNvPr>
          <p:cNvSpPr/>
          <p:nvPr/>
        </p:nvSpPr>
        <p:spPr>
          <a:xfrm>
            <a:off x="440956" y="3030984"/>
            <a:ext cx="8474444" cy="1431338"/>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cs typeface="Arial"/>
            </a:endParaRPr>
          </a:p>
        </p:txBody>
      </p:sp>
      <p:sp>
        <p:nvSpPr>
          <p:cNvPr id="16" name="Rectangle 15">
            <a:extLst>
              <a:ext uri="{FF2B5EF4-FFF2-40B4-BE49-F238E27FC236}">
                <a16:creationId xmlns:a16="http://schemas.microsoft.com/office/drawing/2014/main" id="{F00F3359-17DB-0F44-B975-6F1A2101E193}"/>
              </a:ext>
            </a:extLst>
          </p:cNvPr>
          <p:cNvSpPr/>
          <p:nvPr/>
        </p:nvSpPr>
        <p:spPr>
          <a:xfrm>
            <a:off x="392993" y="3030985"/>
            <a:ext cx="898346" cy="1431337"/>
          </a:xfrm>
          <a:prstGeom prst="rect">
            <a:avLst/>
          </a:prstGeom>
          <a:solidFill>
            <a:srgbClr val="9F4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7" name="Oval 16">
            <a:extLst>
              <a:ext uri="{FF2B5EF4-FFF2-40B4-BE49-F238E27FC236}">
                <a16:creationId xmlns:a16="http://schemas.microsoft.com/office/drawing/2014/main" id="{76B35098-249C-AD4F-9F76-18AFDEAB6A67}"/>
              </a:ext>
            </a:extLst>
          </p:cNvPr>
          <p:cNvSpPr/>
          <p:nvPr/>
        </p:nvSpPr>
        <p:spPr>
          <a:xfrm>
            <a:off x="278039" y="2906462"/>
            <a:ext cx="396000" cy="396000"/>
          </a:xfrm>
          <a:prstGeom prst="ellipse">
            <a:avLst/>
          </a:prstGeom>
          <a:solidFill>
            <a:schemeClr val="bg1"/>
          </a:solidFill>
          <a:ln w="15875">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29941BD-E6CA-5F4F-873B-4A8AE0855693}"/>
              </a:ext>
            </a:extLst>
          </p:cNvPr>
          <p:cNvSpPr/>
          <p:nvPr/>
        </p:nvSpPr>
        <p:spPr>
          <a:xfrm>
            <a:off x="314023" y="829529"/>
            <a:ext cx="396000" cy="396000"/>
          </a:xfrm>
          <a:prstGeom prst="ellipse">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02D3BDF-C6A4-E149-99CA-2EC99746C93B}"/>
              </a:ext>
            </a:extLst>
          </p:cNvPr>
          <p:cNvSpPr/>
          <p:nvPr/>
        </p:nvSpPr>
        <p:spPr>
          <a:xfrm>
            <a:off x="261015" y="4589981"/>
            <a:ext cx="396000" cy="396000"/>
          </a:xfrm>
          <a:prstGeom prst="ellipse">
            <a:avLst/>
          </a:prstGeom>
          <a:solidFill>
            <a:schemeClr val="bg1"/>
          </a:solid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46DB502-1B2A-7C47-BAD2-7FA5CE0E54C2}"/>
              </a:ext>
            </a:extLst>
          </p:cNvPr>
          <p:cNvSpPr txBox="1"/>
          <p:nvPr/>
        </p:nvSpPr>
        <p:spPr>
          <a:xfrm>
            <a:off x="331047" y="795532"/>
            <a:ext cx="671781" cy="461665"/>
          </a:xfrm>
          <a:prstGeom prst="rect">
            <a:avLst/>
          </a:prstGeom>
          <a:noFill/>
        </p:spPr>
        <p:txBody>
          <a:bodyPr wrap="square" rtlCol="0">
            <a:spAutoFit/>
          </a:bodyPr>
          <a:lstStyle/>
          <a:p>
            <a:r>
              <a:rPr lang="en-US" sz="2400" b="1" dirty="0">
                <a:solidFill>
                  <a:schemeClr val="accent2"/>
                </a:solidFill>
                <a:cs typeface="Arial"/>
              </a:rPr>
              <a:t>1</a:t>
            </a:r>
            <a:endParaRPr lang="en-US" sz="2400" b="1" baseline="30000" dirty="0">
              <a:solidFill>
                <a:schemeClr val="accent2"/>
              </a:solidFill>
              <a:cs typeface="Arial"/>
            </a:endParaRPr>
          </a:p>
        </p:txBody>
      </p:sp>
      <p:sp>
        <p:nvSpPr>
          <p:cNvPr id="21" name="TextBox 20">
            <a:extLst>
              <a:ext uri="{FF2B5EF4-FFF2-40B4-BE49-F238E27FC236}">
                <a16:creationId xmlns:a16="http://schemas.microsoft.com/office/drawing/2014/main" id="{0DA3796F-CE0D-9245-B3AD-848174BCB73F}"/>
              </a:ext>
            </a:extLst>
          </p:cNvPr>
          <p:cNvSpPr txBox="1"/>
          <p:nvPr/>
        </p:nvSpPr>
        <p:spPr>
          <a:xfrm>
            <a:off x="286347" y="4547706"/>
            <a:ext cx="671781" cy="461665"/>
          </a:xfrm>
          <a:prstGeom prst="rect">
            <a:avLst/>
          </a:prstGeom>
          <a:noFill/>
        </p:spPr>
        <p:txBody>
          <a:bodyPr wrap="square" rtlCol="0">
            <a:spAutoFit/>
          </a:bodyPr>
          <a:lstStyle/>
          <a:p>
            <a:r>
              <a:rPr lang="en-US" sz="2400" b="1" dirty="0">
                <a:solidFill>
                  <a:schemeClr val="accent3"/>
                </a:solidFill>
                <a:cs typeface="Arial"/>
              </a:rPr>
              <a:t>3</a:t>
            </a:r>
            <a:endParaRPr lang="en-US" sz="2400" b="1" baseline="30000" dirty="0">
              <a:solidFill>
                <a:schemeClr val="accent3"/>
              </a:solidFill>
              <a:cs typeface="Arial"/>
            </a:endParaRPr>
          </a:p>
        </p:txBody>
      </p:sp>
      <p:sp>
        <p:nvSpPr>
          <p:cNvPr id="22" name="TextBox 21">
            <a:extLst>
              <a:ext uri="{FF2B5EF4-FFF2-40B4-BE49-F238E27FC236}">
                <a16:creationId xmlns:a16="http://schemas.microsoft.com/office/drawing/2014/main" id="{9E926F5A-834E-9A47-BCB0-202980B2CC96}"/>
              </a:ext>
            </a:extLst>
          </p:cNvPr>
          <p:cNvSpPr txBox="1"/>
          <p:nvPr/>
        </p:nvSpPr>
        <p:spPr>
          <a:xfrm>
            <a:off x="306666" y="2862119"/>
            <a:ext cx="671781" cy="461665"/>
          </a:xfrm>
          <a:prstGeom prst="rect">
            <a:avLst/>
          </a:prstGeom>
          <a:noFill/>
        </p:spPr>
        <p:txBody>
          <a:bodyPr wrap="square" rtlCol="0">
            <a:spAutoFit/>
          </a:bodyPr>
          <a:lstStyle/>
          <a:p>
            <a:r>
              <a:rPr lang="en-US" sz="2400" b="1" dirty="0">
                <a:solidFill>
                  <a:schemeClr val="accent5">
                    <a:lumMod val="75000"/>
                  </a:schemeClr>
                </a:solidFill>
                <a:cs typeface="Arial"/>
              </a:rPr>
              <a:t>2</a:t>
            </a:r>
            <a:endParaRPr lang="en-US" sz="2400" b="1" baseline="30000" dirty="0">
              <a:solidFill>
                <a:schemeClr val="accent5">
                  <a:lumMod val="75000"/>
                </a:schemeClr>
              </a:solidFill>
              <a:cs typeface="Arial"/>
            </a:endParaRPr>
          </a:p>
        </p:txBody>
      </p:sp>
      <p:sp>
        <p:nvSpPr>
          <p:cNvPr id="36" name="TextBox 35">
            <a:extLst>
              <a:ext uri="{FF2B5EF4-FFF2-40B4-BE49-F238E27FC236}">
                <a16:creationId xmlns:a16="http://schemas.microsoft.com/office/drawing/2014/main" id="{2600AE67-2007-F845-A3BA-4B3FE33570FE}"/>
              </a:ext>
            </a:extLst>
          </p:cNvPr>
          <p:cNvSpPr txBox="1"/>
          <p:nvPr/>
        </p:nvSpPr>
        <p:spPr>
          <a:xfrm>
            <a:off x="1374828" y="3321887"/>
            <a:ext cx="748977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 Preliminary Issue Report or Final Issue Report required (no public comment period)</a:t>
            </a:r>
          </a:p>
        </p:txBody>
      </p:sp>
      <p:sp>
        <p:nvSpPr>
          <p:cNvPr id="37" name="TextBox 36">
            <a:extLst>
              <a:ext uri="{FF2B5EF4-FFF2-40B4-BE49-F238E27FC236}">
                <a16:creationId xmlns:a16="http://schemas.microsoft.com/office/drawing/2014/main" id="{F3961491-05F8-D84F-AA92-40CF081B2331}"/>
              </a:ext>
            </a:extLst>
          </p:cNvPr>
          <p:cNvSpPr txBox="1"/>
          <p:nvPr/>
        </p:nvSpPr>
        <p:spPr>
          <a:xfrm>
            <a:off x="1503370" y="4885082"/>
            <a:ext cx="644683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EPDP drafting team develops: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Initiation request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EPDP team’s Charter</a:t>
            </a:r>
          </a:p>
        </p:txBody>
      </p:sp>
      <p:pic>
        <p:nvPicPr>
          <p:cNvPr id="38" name="Picture 37" descr="0185-clipboard.eps">
            <a:extLst>
              <a:ext uri="{FF2B5EF4-FFF2-40B4-BE49-F238E27FC236}">
                <a16:creationId xmlns:a16="http://schemas.microsoft.com/office/drawing/2014/main" id="{EB03FD3C-7F2C-784C-ABAB-7471A9B1EFD9}"/>
              </a:ext>
            </a:extLst>
          </p:cNvPr>
          <p:cNvPicPr>
            <a:picLocks noChangeAspect="1"/>
          </p:cNvPicPr>
          <p:nvPr/>
        </p:nvPicPr>
        <p:blipFill>
          <a:blip r:embed="rId3">
            <a:duotone>
              <a:schemeClr val="accent1">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565167" y="1472416"/>
            <a:ext cx="571500" cy="673100"/>
          </a:xfrm>
          <a:prstGeom prst="rect">
            <a:avLst/>
          </a:prstGeom>
        </p:spPr>
      </p:pic>
      <p:pic>
        <p:nvPicPr>
          <p:cNvPr id="39" name="Picture 38" descr="0272-cross.eps">
            <a:extLst>
              <a:ext uri="{FF2B5EF4-FFF2-40B4-BE49-F238E27FC236}">
                <a16:creationId xmlns:a16="http://schemas.microsoft.com/office/drawing/2014/main" id="{152A7DD2-0A55-614E-A5B2-67B450D8B431}"/>
              </a:ext>
            </a:extLst>
          </p:cNvPr>
          <p:cNvPicPr>
            <a:picLocks noChangeAspect="1"/>
          </p:cNvPicPr>
          <p:nvPr/>
        </p:nvPicPr>
        <p:blipFill>
          <a:blip r:embed="rId4">
            <a:duotone>
              <a:schemeClr val="accent1">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511966" y="3446704"/>
            <a:ext cx="660400" cy="673100"/>
          </a:xfrm>
          <a:prstGeom prst="rect">
            <a:avLst/>
          </a:prstGeom>
        </p:spPr>
      </p:pic>
      <p:pic>
        <p:nvPicPr>
          <p:cNvPr id="40" name="Picture 39" descr="0037-file-empty.eps">
            <a:extLst>
              <a:ext uri="{FF2B5EF4-FFF2-40B4-BE49-F238E27FC236}">
                <a16:creationId xmlns:a16="http://schemas.microsoft.com/office/drawing/2014/main" id="{E4C50462-5AE3-554C-BABB-1390DFD79DB7}"/>
              </a:ext>
            </a:extLst>
          </p:cNvPr>
          <p:cNvPicPr>
            <a:picLocks noChangeAspect="1"/>
          </p:cNvPicPr>
          <p:nvPr/>
        </p:nvPicPr>
        <p:blipFill>
          <a:blip r:embed="rId5">
            <a:duotone>
              <a:schemeClr val="accent1">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589526" y="5125230"/>
            <a:ext cx="571500" cy="673100"/>
          </a:xfrm>
          <a:prstGeom prst="rect">
            <a:avLst/>
          </a:prstGeom>
        </p:spPr>
      </p:pic>
    </p:spTree>
    <p:extLst>
      <p:ext uri="{BB962C8B-B14F-4D97-AF65-F5344CB8AC3E}">
        <p14:creationId xmlns:p14="http://schemas.microsoft.com/office/powerpoint/2010/main" val="336058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the mission and proposed scope?  </a:t>
            </a:r>
          </a:p>
        </p:txBody>
      </p:sp>
      <p:sp>
        <p:nvSpPr>
          <p:cNvPr id="11" name="Rectangle 10">
            <a:extLst>
              <a:ext uri="{FF2B5EF4-FFF2-40B4-BE49-F238E27FC236}">
                <a16:creationId xmlns:a16="http://schemas.microsoft.com/office/drawing/2014/main" id="{BEBEEAA4-A2AB-3742-9318-A132A0D7D021}"/>
              </a:ext>
            </a:extLst>
          </p:cNvPr>
          <p:cNvSpPr/>
          <p:nvPr/>
        </p:nvSpPr>
        <p:spPr>
          <a:xfrm>
            <a:off x="706852" y="1145768"/>
            <a:ext cx="3633066" cy="1495571"/>
          </a:xfrm>
          <a:prstGeom prst="rect">
            <a:avLst/>
          </a:prstGeom>
          <a:noFill/>
          <a:ln w="25400">
            <a:solidFill>
              <a:srgbClr val="CB460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accent1">
                    <a:lumMod val="75000"/>
                  </a:schemeClr>
                </a:solidFill>
              </a:ln>
              <a:noFill/>
            </a:endParaRPr>
          </a:p>
        </p:txBody>
      </p:sp>
      <p:sp>
        <p:nvSpPr>
          <p:cNvPr id="12" name="Oval 11">
            <a:extLst>
              <a:ext uri="{FF2B5EF4-FFF2-40B4-BE49-F238E27FC236}">
                <a16:creationId xmlns:a16="http://schemas.microsoft.com/office/drawing/2014/main" id="{B2103090-A94C-F541-8D75-CD1BC390D66C}"/>
              </a:ext>
            </a:extLst>
          </p:cNvPr>
          <p:cNvSpPr/>
          <p:nvPr/>
        </p:nvSpPr>
        <p:spPr>
          <a:xfrm>
            <a:off x="166594" y="1323544"/>
            <a:ext cx="1078006" cy="1078006"/>
          </a:xfrm>
          <a:prstGeom prst="ellipse">
            <a:avLst/>
          </a:prstGeom>
          <a:solidFill>
            <a:srgbClr val="CB46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F85A696D-817C-604B-BEC0-566A59631D23}"/>
              </a:ext>
            </a:extLst>
          </p:cNvPr>
          <p:cNvSpPr/>
          <p:nvPr/>
        </p:nvSpPr>
        <p:spPr>
          <a:xfrm>
            <a:off x="706851" y="2954205"/>
            <a:ext cx="8268707" cy="1514605"/>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accent1">
                    <a:lumMod val="75000"/>
                  </a:schemeClr>
                </a:solidFill>
              </a:ln>
              <a:noFill/>
            </a:endParaRPr>
          </a:p>
        </p:txBody>
      </p:sp>
      <p:sp>
        <p:nvSpPr>
          <p:cNvPr id="22" name="TextBox 21">
            <a:extLst>
              <a:ext uri="{FF2B5EF4-FFF2-40B4-BE49-F238E27FC236}">
                <a16:creationId xmlns:a16="http://schemas.microsoft.com/office/drawing/2014/main" id="{8ED758F5-7F9D-F54D-8DF8-0B5B80D371E8}"/>
              </a:ext>
            </a:extLst>
          </p:cNvPr>
          <p:cNvSpPr txBox="1"/>
          <p:nvPr/>
        </p:nvSpPr>
        <p:spPr>
          <a:xfrm>
            <a:off x="1244600" y="1366793"/>
            <a:ext cx="2930358" cy="1015663"/>
          </a:xfrm>
          <a:prstGeom prst="rect">
            <a:avLst/>
          </a:prstGeom>
          <a:noFill/>
        </p:spPr>
        <p:txBody>
          <a:bodyPr wrap="square" rtlCol="0">
            <a:spAutoFit/>
          </a:bodyPr>
          <a:lstStyle/>
          <a:p>
            <a:r>
              <a:rPr lang="en-US" sz="2000" dirty="0">
                <a:latin typeface="+mj-lt"/>
                <a:cs typeface="Arial" panose="020B0604020202020204" pitchFamily="34" charset="0"/>
              </a:rPr>
              <a:t>Triggered by ICANN Board’s adoption of Temp Spec</a:t>
            </a:r>
            <a:endParaRPr lang="en-US" sz="2000" dirty="0">
              <a:latin typeface="+mj-lt"/>
            </a:endParaRPr>
          </a:p>
        </p:txBody>
      </p:sp>
      <p:sp>
        <p:nvSpPr>
          <p:cNvPr id="23" name="Rectangle 22">
            <a:extLst>
              <a:ext uri="{FF2B5EF4-FFF2-40B4-BE49-F238E27FC236}">
                <a16:creationId xmlns:a16="http://schemas.microsoft.com/office/drawing/2014/main" id="{AABAFA5E-3DD8-1049-8610-2FEDFD1275C1}"/>
              </a:ext>
            </a:extLst>
          </p:cNvPr>
          <p:cNvSpPr/>
          <p:nvPr/>
        </p:nvSpPr>
        <p:spPr>
          <a:xfrm>
            <a:off x="5086419" y="1154560"/>
            <a:ext cx="3633066" cy="1488581"/>
          </a:xfrm>
          <a:prstGeom prst="rect">
            <a:avLst/>
          </a:prstGeom>
          <a:noFill/>
          <a:ln w="25400">
            <a:solidFill>
              <a:srgbClr val="1453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accent1">
                    <a:lumMod val="75000"/>
                  </a:schemeClr>
                </a:solidFill>
              </a:ln>
              <a:noFill/>
            </a:endParaRPr>
          </a:p>
        </p:txBody>
      </p:sp>
      <p:sp>
        <p:nvSpPr>
          <p:cNvPr id="24" name="Oval 23">
            <a:extLst>
              <a:ext uri="{FF2B5EF4-FFF2-40B4-BE49-F238E27FC236}">
                <a16:creationId xmlns:a16="http://schemas.microsoft.com/office/drawing/2014/main" id="{E5BD0F94-4ED0-3345-9ACA-D58EEA6C648B}"/>
              </a:ext>
            </a:extLst>
          </p:cNvPr>
          <p:cNvSpPr/>
          <p:nvPr/>
        </p:nvSpPr>
        <p:spPr>
          <a:xfrm>
            <a:off x="4546161" y="1332337"/>
            <a:ext cx="1078006" cy="1078006"/>
          </a:xfrm>
          <a:prstGeom prst="ellipse">
            <a:avLst/>
          </a:prstGeom>
          <a:solidFill>
            <a:srgbClr val="1453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3DAADBCD-0C1D-4749-A995-3891EF8AD69B}"/>
              </a:ext>
            </a:extLst>
          </p:cNvPr>
          <p:cNvSpPr txBox="1"/>
          <p:nvPr/>
        </p:nvSpPr>
        <p:spPr>
          <a:xfrm>
            <a:off x="5676231" y="1263885"/>
            <a:ext cx="2991189" cy="1323439"/>
          </a:xfrm>
          <a:prstGeom prst="rect">
            <a:avLst/>
          </a:prstGeom>
          <a:noFill/>
        </p:spPr>
        <p:txBody>
          <a:bodyPr wrap="square" rtlCol="0">
            <a:spAutoFit/>
          </a:bodyPr>
          <a:lstStyle/>
          <a:p>
            <a:r>
              <a:rPr lang="en-US" sz="2000" dirty="0">
                <a:latin typeface="+mj-lt"/>
                <a:cs typeface="Arial" panose="020B0604020202020204" pitchFamily="34" charset="0"/>
              </a:rPr>
              <a:t>To confirm, or not, the Temp Spec as Consensus Policy by </a:t>
            </a:r>
          </a:p>
          <a:p>
            <a:r>
              <a:rPr lang="en-US" sz="2000" dirty="0">
                <a:latin typeface="+mj-lt"/>
                <a:cs typeface="Arial" panose="020B0604020202020204" pitchFamily="34" charset="0"/>
              </a:rPr>
              <a:t>25 May 2019</a:t>
            </a:r>
            <a:endParaRPr lang="en-US" sz="2000" dirty="0">
              <a:latin typeface="+mj-lt"/>
            </a:endParaRPr>
          </a:p>
        </p:txBody>
      </p:sp>
      <p:sp>
        <p:nvSpPr>
          <p:cNvPr id="26" name="Oval 25">
            <a:extLst>
              <a:ext uri="{FF2B5EF4-FFF2-40B4-BE49-F238E27FC236}">
                <a16:creationId xmlns:a16="http://schemas.microsoft.com/office/drawing/2014/main" id="{54AE27CA-4C05-C245-AB3A-64D611E0B562}"/>
              </a:ext>
            </a:extLst>
          </p:cNvPr>
          <p:cNvSpPr/>
          <p:nvPr/>
        </p:nvSpPr>
        <p:spPr>
          <a:xfrm>
            <a:off x="166594" y="3213082"/>
            <a:ext cx="1078006" cy="1078006"/>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29129BD8-C76E-1E45-AD11-48B4D0CC6B65}"/>
              </a:ext>
            </a:extLst>
          </p:cNvPr>
          <p:cNvSpPr txBox="1"/>
          <p:nvPr/>
        </p:nvSpPr>
        <p:spPr>
          <a:xfrm>
            <a:off x="1227792" y="3224203"/>
            <a:ext cx="8095738" cy="1015663"/>
          </a:xfrm>
          <a:prstGeom prst="rect">
            <a:avLst/>
          </a:prstGeom>
          <a:noFill/>
        </p:spPr>
        <p:txBody>
          <a:bodyPr wrap="square" rtlCol="0">
            <a:spAutoFit/>
          </a:bodyPr>
          <a:lstStyle/>
          <a:p>
            <a:r>
              <a:rPr lang="en-US" sz="2000" dirty="0">
                <a:latin typeface="+mj-lt"/>
                <a:cs typeface="Arial" panose="020B0604020202020204" pitchFamily="34" charset="0"/>
              </a:rPr>
              <a:t>Discuss a standardized access model to nonpublic registration data</a:t>
            </a:r>
          </a:p>
          <a:p>
            <a:pPr marL="342900" indent="-342900">
              <a:buFont typeface="Arial" panose="020B0604020202020204" pitchFamily="34" charset="0"/>
              <a:buChar char="•"/>
            </a:pPr>
            <a:r>
              <a:rPr lang="en-US" sz="2000" dirty="0">
                <a:latin typeface="+mj-lt"/>
                <a:cs typeface="Arial" panose="020B0604020202020204" pitchFamily="34" charset="0"/>
              </a:rPr>
              <a:t>Only after the “gating questions” specified in the </a:t>
            </a:r>
            <a:r>
              <a:rPr lang="en-US" sz="2000" dirty="0">
                <a:latin typeface="+mj-lt"/>
                <a:hlinkClick r:id="rId3"/>
              </a:rPr>
              <a:t>EPDP Team’s Charter</a:t>
            </a:r>
            <a:r>
              <a:rPr lang="en-US" sz="2000" dirty="0">
                <a:latin typeface="+mj-lt"/>
              </a:rPr>
              <a:t> are addressed</a:t>
            </a:r>
          </a:p>
        </p:txBody>
      </p:sp>
      <p:sp>
        <p:nvSpPr>
          <p:cNvPr id="28" name="Rectangle 27">
            <a:extLst>
              <a:ext uri="{FF2B5EF4-FFF2-40B4-BE49-F238E27FC236}">
                <a16:creationId xmlns:a16="http://schemas.microsoft.com/office/drawing/2014/main" id="{AB4DBD95-4DCA-494C-84C9-D4D0222735B2}"/>
              </a:ext>
            </a:extLst>
          </p:cNvPr>
          <p:cNvSpPr/>
          <p:nvPr/>
        </p:nvSpPr>
        <p:spPr>
          <a:xfrm>
            <a:off x="2934133" y="4790356"/>
            <a:ext cx="3633066" cy="1288080"/>
          </a:xfrm>
          <a:prstGeom prst="rect">
            <a:avLst/>
          </a:prstGeom>
          <a:noFill/>
          <a:ln w="254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accent1">
                    <a:lumMod val="75000"/>
                  </a:schemeClr>
                </a:solidFill>
              </a:ln>
              <a:noFill/>
            </a:endParaRPr>
          </a:p>
        </p:txBody>
      </p:sp>
      <p:sp>
        <p:nvSpPr>
          <p:cNvPr id="29" name="Oval 28">
            <a:extLst>
              <a:ext uri="{FF2B5EF4-FFF2-40B4-BE49-F238E27FC236}">
                <a16:creationId xmlns:a16="http://schemas.microsoft.com/office/drawing/2014/main" id="{922E1B27-7D48-EC4A-B3DF-2ACB15A7CCD6}"/>
              </a:ext>
            </a:extLst>
          </p:cNvPr>
          <p:cNvSpPr/>
          <p:nvPr/>
        </p:nvSpPr>
        <p:spPr>
          <a:xfrm>
            <a:off x="2338727" y="4913551"/>
            <a:ext cx="1078006" cy="107800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4339496D-19AC-6844-AF08-AF0379A08CC6}"/>
              </a:ext>
            </a:extLst>
          </p:cNvPr>
          <p:cNvSpPr txBox="1"/>
          <p:nvPr/>
        </p:nvSpPr>
        <p:spPr>
          <a:xfrm>
            <a:off x="3490316" y="5037055"/>
            <a:ext cx="3082236" cy="707886"/>
          </a:xfrm>
          <a:prstGeom prst="rect">
            <a:avLst/>
          </a:prstGeom>
          <a:noFill/>
        </p:spPr>
        <p:txBody>
          <a:bodyPr wrap="square" rtlCol="0">
            <a:spAutoFit/>
          </a:bodyPr>
          <a:lstStyle/>
          <a:p>
            <a:r>
              <a:rPr lang="en-US" sz="2000" dirty="0">
                <a:latin typeface="+mj-lt"/>
                <a:cs typeface="Arial" panose="020B0604020202020204" pitchFamily="34" charset="0"/>
              </a:rPr>
              <a:t>Only covers topics in the Temp Spec</a:t>
            </a:r>
            <a:endParaRPr lang="en-US" sz="2000" dirty="0">
              <a:latin typeface="+mj-lt"/>
            </a:endParaRPr>
          </a:p>
        </p:txBody>
      </p:sp>
      <p:pic>
        <p:nvPicPr>
          <p:cNvPr id="9" name="Picture 8" descr="0084-calendar.eps">
            <a:extLst>
              <a:ext uri="{FF2B5EF4-FFF2-40B4-BE49-F238E27FC236}">
                <a16:creationId xmlns:a16="http://schemas.microsoft.com/office/drawing/2014/main" id="{483AE442-7843-614F-8E90-5DE95008A5D1}"/>
              </a:ext>
            </a:extLst>
          </p:cNvPr>
          <p:cNvPicPr>
            <a:picLocks noChangeAspect="1"/>
          </p:cNvPicPr>
          <p:nvPr/>
        </p:nvPicPr>
        <p:blipFill>
          <a:blip r:embed="rId4">
            <a:duotone>
              <a:schemeClr val="accent3">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4807019" y="1529000"/>
            <a:ext cx="571844" cy="631411"/>
          </a:xfrm>
          <a:prstGeom prst="rect">
            <a:avLst/>
          </a:prstGeom>
        </p:spPr>
      </p:pic>
      <p:pic>
        <p:nvPicPr>
          <p:cNvPr id="31" name="Picture 30" descr="0112-bubbles3.eps">
            <a:extLst>
              <a:ext uri="{FF2B5EF4-FFF2-40B4-BE49-F238E27FC236}">
                <a16:creationId xmlns:a16="http://schemas.microsoft.com/office/drawing/2014/main" id="{EEE6F416-63A5-7E46-8056-119E08D03FDB}"/>
              </a:ext>
            </a:extLst>
          </p:cNvPr>
          <p:cNvPicPr>
            <a:picLocks noChangeAspect="1"/>
          </p:cNvPicPr>
          <p:nvPr/>
        </p:nvPicPr>
        <p:blipFill>
          <a:blip r:embed="rId5">
            <a:duotone>
              <a:schemeClr val="accent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346847" y="3390882"/>
            <a:ext cx="720008" cy="657939"/>
          </a:xfrm>
          <a:prstGeom prst="rect">
            <a:avLst/>
          </a:prstGeom>
        </p:spPr>
      </p:pic>
      <p:grpSp>
        <p:nvGrpSpPr>
          <p:cNvPr id="45" name="Group 15">
            <a:extLst>
              <a:ext uri="{FF2B5EF4-FFF2-40B4-BE49-F238E27FC236}">
                <a16:creationId xmlns:a16="http://schemas.microsoft.com/office/drawing/2014/main" id="{5DAC942A-C672-AF44-84E5-83FA56039D58}"/>
              </a:ext>
            </a:extLst>
          </p:cNvPr>
          <p:cNvGrpSpPr>
            <a:grpSpLocks noChangeAspect="1"/>
          </p:cNvGrpSpPr>
          <p:nvPr/>
        </p:nvGrpSpPr>
        <p:grpSpPr bwMode="auto">
          <a:xfrm>
            <a:off x="483785" y="1568881"/>
            <a:ext cx="488950" cy="488950"/>
            <a:chOff x="1993" y="2158"/>
            <a:chExt cx="308" cy="308"/>
          </a:xfrm>
        </p:grpSpPr>
        <p:sp>
          <p:nvSpPr>
            <p:cNvPr id="46" name="AutoShape 14">
              <a:extLst>
                <a:ext uri="{FF2B5EF4-FFF2-40B4-BE49-F238E27FC236}">
                  <a16:creationId xmlns:a16="http://schemas.microsoft.com/office/drawing/2014/main" id="{35333119-6144-9748-81EB-58830DF22A80}"/>
                </a:ext>
              </a:extLst>
            </p:cNvPr>
            <p:cNvSpPr>
              <a:spLocks noChangeAspect="1" noChangeArrowheads="1" noTextEdit="1"/>
            </p:cNvSpPr>
            <p:nvPr/>
          </p:nvSpPr>
          <p:spPr bwMode="auto">
            <a:xfrm>
              <a:off x="1993" y="2158"/>
              <a:ext cx="308" cy="3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a:extLst>
                <a:ext uri="{FF2B5EF4-FFF2-40B4-BE49-F238E27FC236}">
                  <a16:creationId xmlns:a16="http://schemas.microsoft.com/office/drawing/2014/main" id="{F6A039E4-5EC9-D548-AA91-825A9BCFDB13}"/>
                </a:ext>
              </a:extLst>
            </p:cNvPr>
            <p:cNvSpPr>
              <a:spLocks/>
            </p:cNvSpPr>
            <p:nvPr/>
          </p:nvSpPr>
          <p:spPr bwMode="auto">
            <a:xfrm>
              <a:off x="1993" y="2195"/>
              <a:ext cx="285" cy="286"/>
            </a:xfrm>
            <a:custGeom>
              <a:avLst/>
              <a:gdLst>
                <a:gd name="T0" fmla="*/ 159 w 186"/>
                <a:gd name="T1" fmla="*/ 87 h 187"/>
                <a:gd name="T2" fmla="*/ 159 w 186"/>
                <a:gd name="T3" fmla="*/ 87 h 187"/>
                <a:gd name="T4" fmla="*/ 159 w 186"/>
                <a:gd name="T5" fmla="*/ 160 h 187"/>
                <a:gd name="T6" fmla="*/ 26 w 186"/>
                <a:gd name="T7" fmla="*/ 160 h 187"/>
                <a:gd name="T8" fmla="*/ 26 w 186"/>
                <a:gd name="T9" fmla="*/ 27 h 187"/>
                <a:gd name="T10" fmla="*/ 99 w 186"/>
                <a:gd name="T11" fmla="*/ 27 h 187"/>
                <a:gd name="T12" fmla="*/ 126 w 186"/>
                <a:gd name="T13" fmla="*/ 0 h 187"/>
                <a:gd name="T14" fmla="*/ 19 w 186"/>
                <a:gd name="T15" fmla="*/ 0 h 187"/>
                <a:gd name="T16" fmla="*/ 0 w 186"/>
                <a:gd name="T17" fmla="*/ 20 h 187"/>
                <a:gd name="T18" fmla="*/ 0 w 186"/>
                <a:gd name="T19" fmla="*/ 167 h 187"/>
                <a:gd name="T20" fmla="*/ 19 w 186"/>
                <a:gd name="T21" fmla="*/ 187 h 187"/>
                <a:gd name="T22" fmla="*/ 166 w 186"/>
                <a:gd name="T23" fmla="*/ 187 h 187"/>
                <a:gd name="T24" fmla="*/ 186 w 186"/>
                <a:gd name="T25" fmla="*/ 167 h 187"/>
                <a:gd name="T26" fmla="*/ 186 w 186"/>
                <a:gd name="T27" fmla="*/ 60 h 187"/>
                <a:gd name="T28" fmla="*/ 159 w 186"/>
                <a:gd name="T29" fmla="*/ 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187">
                  <a:moveTo>
                    <a:pt x="159" y="87"/>
                  </a:moveTo>
                  <a:lnTo>
                    <a:pt x="159" y="87"/>
                  </a:lnTo>
                  <a:lnTo>
                    <a:pt x="159" y="160"/>
                  </a:lnTo>
                  <a:lnTo>
                    <a:pt x="26" y="160"/>
                  </a:lnTo>
                  <a:lnTo>
                    <a:pt x="26" y="27"/>
                  </a:lnTo>
                  <a:lnTo>
                    <a:pt x="99" y="27"/>
                  </a:lnTo>
                  <a:lnTo>
                    <a:pt x="126" y="0"/>
                  </a:lnTo>
                  <a:lnTo>
                    <a:pt x="19" y="0"/>
                  </a:lnTo>
                  <a:cubicBezTo>
                    <a:pt x="8" y="0"/>
                    <a:pt x="0" y="9"/>
                    <a:pt x="0" y="20"/>
                  </a:cubicBezTo>
                  <a:lnTo>
                    <a:pt x="0" y="167"/>
                  </a:lnTo>
                  <a:cubicBezTo>
                    <a:pt x="0" y="178"/>
                    <a:pt x="8" y="187"/>
                    <a:pt x="19" y="187"/>
                  </a:cubicBezTo>
                  <a:lnTo>
                    <a:pt x="166" y="187"/>
                  </a:lnTo>
                  <a:cubicBezTo>
                    <a:pt x="177" y="187"/>
                    <a:pt x="186" y="178"/>
                    <a:pt x="186" y="167"/>
                  </a:cubicBezTo>
                  <a:lnTo>
                    <a:pt x="186" y="60"/>
                  </a:lnTo>
                  <a:lnTo>
                    <a:pt x="159" y="8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7">
              <a:extLst>
                <a:ext uri="{FF2B5EF4-FFF2-40B4-BE49-F238E27FC236}">
                  <a16:creationId xmlns:a16="http://schemas.microsoft.com/office/drawing/2014/main" id="{A569AAF4-FD96-9B44-A6AA-6519CE3EE8ED}"/>
                </a:ext>
              </a:extLst>
            </p:cNvPr>
            <p:cNvSpPr>
              <a:spLocks noEditPoints="1"/>
            </p:cNvSpPr>
            <p:nvPr/>
          </p:nvSpPr>
          <p:spPr bwMode="auto">
            <a:xfrm>
              <a:off x="2074" y="2155"/>
              <a:ext cx="245" cy="243"/>
            </a:xfrm>
            <a:custGeom>
              <a:avLst/>
              <a:gdLst>
                <a:gd name="T0" fmla="*/ 33 w 160"/>
                <a:gd name="T1" fmla="*/ 133 h 159"/>
                <a:gd name="T2" fmla="*/ 33 w 160"/>
                <a:gd name="T3" fmla="*/ 133 h 159"/>
                <a:gd name="T4" fmla="*/ 23 w 160"/>
                <a:gd name="T5" fmla="*/ 123 h 159"/>
                <a:gd name="T6" fmla="*/ 123 w 160"/>
                <a:gd name="T7" fmla="*/ 23 h 159"/>
                <a:gd name="T8" fmla="*/ 133 w 160"/>
                <a:gd name="T9" fmla="*/ 33 h 159"/>
                <a:gd name="T10" fmla="*/ 33 w 160"/>
                <a:gd name="T11" fmla="*/ 133 h 159"/>
                <a:gd name="T12" fmla="*/ 126 w 160"/>
                <a:gd name="T13" fmla="*/ 0 h 159"/>
                <a:gd name="T14" fmla="*/ 126 w 160"/>
                <a:gd name="T15" fmla="*/ 0 h 159"/>
                <a:gd name="T16" fmla="*/ 0 w 160"/>
                <a:gd name="T17" fmla="*/ 126 h 159"/>
                <a:gd name="T18" fmla="*/ 0 w 160"/>
                <a:gd name="T19" fmla="*/ 159 h 159"/>
                <a:gd name="T20" fmla="*/ 33 w 160"/>
                <a:gd name="T21" fmla="*/ 159 h 159"/>
                <a:gd name="T22" fmla="*/ 160 w 160"/>
                <a:gd name="T23" fmla="*/ 33 h 159"/>
                <a:gd name="T24" fmla="*/ 126 w 160"/>
                <a:gd name="T2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59">
                  <a:moveTo>
                    <a:pt x="33" y="133"/>
                  </a:moveTo>
                  <a:lnTo>
                    <a:pt x="33" y="133"/>
                  </a:lnTo>
                  <a:lnTo>
                    <a:pt x="23" y="123"/>
                  </a:lnTo>
                  <a:lnTo>
                    <a:pt x="123" y="23"/>
                  </a:lnTo>
                  <a:lnTo>
                    <a:pt x="133" y="33"/>
                  </a:lnTo>
                  <a:lnTo>
                    <a:pt x="33" y="133"/>
                  </a:lnTo>
                  <a:close/>
                  <a:moveTo>
                    <a:pt x="126" y="0"/>
                  </a:moveTo>
                  <a:lnTo>
                    <a:pt x="126" y="0"/>
                  </a:lnTo>
                  <a:lnTo>
                    <a:pt x="0" y="126"/>
                  </a:lnTo>
                  <a:lnTo>
                    <a:pt x="0" y="159"/>
                  </a:lnTo>
                  <a:lnTo>
                    <a:pt x="33" y="159"/>
                  </a:lnTo>
                  <a:lnTo>
                    <a:pt x="160" y="33"/>
                  </a:lnTo>
                  <a:cubicBezTo>
                    <a:pt x="160" y="13"/>
                    <a:pt x="146" y="0"/>
                    <a:pt x="126"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9" name="Picture 48">
            <a:extLst>
              <a:ext uri="{FF2B5EF4-FFF2-40B4-BE49-F238E27FC236}">
                <a16:creationId xmlns:a16="http://schemas.microsoft.com/office/drawing/2014/main" id="{CFCAD981-E5EA-A547-B21F-8DDF986BDFD1}"/>
              </a:ext>
            </a:extLst>
          </p:cNvPr>
          <p:cNvPicPr>
            <a:picLocks noChangeAspect="1"/>
          </p:cNvPicPr>
          <p:nvPr/>
        </p:nvPicPr>
        <p:blipFill>
          <a:blip r:embed="rId6"/>
          <a:stretch>
            <a:fillRect/>
          </a:stretch>
        </p:blipFill>
        <p:spPr>
          <a:xfrm>
            <a:off x="2593765" y="5150054"/>
            <a:ext cx="550430" cy="550430"/>
          </a:xfrm>
          <a:prstGeom prst="rect">
            <a:avLst/>
          </a:prstGeom>
        </p:spPr>
      </p:pic>
    </p:spTree>
    <p:extLst>
      <p:ext uri="{BB962C8B-B14F-4D97-AF65-F5344CB8AC3E}">
        <p14:creationId xmlns:p14="http://schemas.microsoft.com/office/powerpoint/2010/main" val="110118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248" y="1069303"/>
            <a:ext cx="8574904" cy="1536700"/>
            <a:chOff x="774700" y="1464339"/>
            <a:chExt cx="7553325" cy="1536700"/>
          </a:xfrm>
        </p:grpSpPr>
        <p:cxnSp>
          <p:nvCxnSpPr>
            <p:cNvPr id="46" name="Straight Connector 45"/>
            <p:cNvCxnSpPr/>
            <p:nvPr/>
          </p:nvCxnSpPr>
          <p:spPr bwMode="auto">
            <a:xfrm>
              <a:off x="774700" y="3001039"/>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a:off x="774700" y="2616864"/>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774700" y="2234277"/>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774700" y="1850102"/>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774700" y="1464339"/>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a:cxnSpLocks/>
          </p:cNvCxnSpPr>
          <p:nvPr/>
        </p:nvCxnSpPr>
        <p:spPr bwMode="auto">
          <a:xfrm>
            <a:off x="231815" y="3010816"/>
            <a:ext cx="8533336" cy="0"/>
          </a:xfrm>
          <a:prstGeom prst="line">
            <a:avLst/>
          </a:prstGeom>
          <a:solidFill>
            <a:srgbClr val="C2C0C4"/>
          </a:solidFill>
          <a:ln w="22225">
            <a:solidFill>
              <a:srgbClr val="0A304B"/>
            </a:solidFill>
          </a:ln>
        </p:spPr>
        <p:style>
          <a:lnRef idx="1">
            <a:schemeClr val="accent1"/>
          </a:lnRef>
          <a:fillRef idx="0">
            <a:schemeClr val="accent1"/>
          </a:fillRef>
          <a:effectRef idx="0">
            <a:schemeClr val="accent1"/>
          </a:effectRef>
          <a:fontRef idx="minor">
            <a:schemeClr val="tx1"/>
          </a:fontRef>
        </p:style>
      </p:cxnSp>
      <p:sp>
        <p:nvSpPr>
          <p:cNvPr id="53" name="Oval 52"/>
          <p:cNvSpPr>
            <a:spLocks noChangeAspect="1"/>
          </p:cNvSpPr>
          <p:nvPr/>
        </p:nvSpPr>
        <p:spPr bwMode="auto">
          <a:xfrm>
            <a:off x="1777783" y="2963191"/>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3" name="Rectangle 20"/>
          <p:cNvSpPr>
            <a:spLocks noChangeArrowheads="1"/>
          </p:cNvSpPr>
          <p:nvPr/>
        </p:nvSpPr>
        <p:spPr bwMode="auto">
          <a:xfrm>
            <a:off x="1592387" y="3133056"/>
            <a:ext cx="4667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July</a:t>
            </a:r>
          </a:p>
        </p:txBody>
      </p:sp>
      <p:sp>
        <p:nvSpPr>
          <p:cNvPr id="54" name="Oval 53"/>
          <p:cNvSpPr>
            <a:spLocks noChangeAspect="1"/>
          </p:cNvSpPr>
          <p:nvPr/>
        </p:nvSpPr>
        <p:spPr bwMode="auto">
          <a:xfrm>
            <a:off x="2544092" y="2963191"/>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4" name="Rectangle 102"/>
          <p:cNvSpPr>
            <a:spLocks noChangeArrowheads="1"/>
          </p:cNvSpPr>
          <p:nvPr/>
        </p:nvSpPr>
        <p:spPr bwMode="auto">
          <a:xfrm>
            <a:off x="2362165" y="3133056"/>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Aug</a:t>
            </a:r>
          </a:p>
        </p:txBody>
      </p:sp>
      <p:sp>
        <p:nvSpPr>
          <p:cNvPr id="55" name="Oval 54"/>
          <p:cNvSpPr>
            <a:spLocks noChangeAspect="1"/>
          </p:cNvSpPr>
          <p:nvPr/>
        </p:nvSpPr>
        <p:spPr bwMode="auto">
          <a:xfrm>
            <a:off x="3313154" y="2963191"/>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5" name="Rectangle 104"/>
          <p:cNvSpPr>
            <a:spLocks noChangeArrowheads="1"/>
          </p:cNvSpPr>
          <p:nvPr/>
        </p:nvSpPr>
        <p:spPr bwMode="auto">
          <a:xfrm>
            <a:off x="3141189" y="3133056"/>
            <a:ext cx="444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Sep</a:t>
            </a:r>
          </a:p>
        </p:txBody>
      </p:sp>
      <p:sp>
        <p:nvSpPr>
          <p:cNvPr id="56" name="Oval 55"/>
          <p:cNvSpPr>
            <a:spLocks noChangeAspect="1"/>
          </p:cNvSpPr>
          <p:nvPr/>
        </p:nvSpPr>
        <p:spPr bwMode="auto">
          <a:xfrm>
            <a:off x="4090313" y="2963191"/>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6" name="Rectangle 105"/>
          <p:cNvSpPr>
            <a:spLocks noChangeArrowheads="1"/>
          </p:cNvSpPr>
          <p:nvPr/>
        </p:nvSpPr>
        <p:spPr bwMode="auto">
          <a:xfrm>
            <a:off x="3931435" y="3133056"/>
            <a:ext cx="4187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Oct</a:t>
            </a:r>
          </a:p>
        </p:txBody>
      </p:sp>
      <p:sp>
        <p:nvSpPr>
          <p:cNvPr id="61" name="Oval 60"/>
          <p:cNvSpPr>
            <a:spLocks noChangeAspect="1"/>
          </p:cNvSpPr>
          <p:nvPr/>
        </p:nvSpPr>
        <p:spPr bwMode="auto">
          <a:xfrm>
            <a:off x="7895973" y="2963191"/>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7" name="Rectangle 106"/>
          <p:cNvSpPr>
            <a:spLocks noChangeArrowheads="1"/>
          </p:cNvSpPr>
          <p:nvPr/>
        </p:nvSpPr>
        <p:spPr bwMode="auto">
          <a:xfrm>
            <a:off x="7725885" y="3133056"/>
            <a:ext cx="4347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Mar</a:t>
            </a:r>
          </a:p>
        </p:txBody>
      </p:sp>
      <p:sp>
        <p:nvSpPr>
          <p:cNvPr id="60" name="Oval 59"/>
          <p:cNvSpPr>
            <a:spLocks noChangeAspect="1"/>
          </p:cNvSpPr>
          <p:nvPr/>
        </p:nvSpPr>
        <p:spPr bwMode="auto">
          <a:xfrm>
            <a:off x="7132821" y="2963191"/>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8" name="Rectangle 107"/>
          <p:cNvSpPr>
            <a:spLocks noChangeArrowheads="1"/>
          </p:cNvSpPr>
          <p:nvPr/>
        </p:nvSpPr>
        <p:spPr bwMode="auto">
          <a:xfrm>
            <a:off x="6963258" y="3133056"/>
            <a:ext cx="4363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Feb</a:t>
            </a:r>
          </a:p>
        </p:txBody>
      </p:sp>
      <p:sp>
        <p:nvSpPr>
          <p:cNvPr id="59" name="Oval 58"/>
          <p:cNvSpPr>
            <a:spLocks noChangeAspect="1"/>
          </p:cNvSpPr>
          <p:nvPr/>
        </p:nvSpPr>
        <p:spPr bwMode="auto">
          <a:xfrm>
            <a:off x="6376468" y="2963191"/>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9" name="Rectangle 108"/>
          <p:cNvSpPr>
            <a:spLocks noChangeArrowheads="1"/>
          </p:cNvSpPr>
          <p:nvPr/>
        </p:nvSpPr>
        <p:spPr bwMode="auto">
          <a:xfrm>
            <a:off x="6171838" y="3133056"/>
            <a:ext cx="4988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Jan</a:t>
            </a:r>
          </a:p>
          <a:p>
            <a:pPr algn="ctr" eaLnBrk="1" hangingPunct="1"/>
            <a:r>
              <a:rPr lang="en-US" sz="1100" b="1" dirty="0">
                <a:cs typeface="Arial"/>
              </a:rPr>
              <a:t>2019</a:t>
            </a:r>
          </a:p>
        </p:txBody>
      </p:sp>
      <p:sp>
        <p:nvSpPr>
          <p:cNvPr id="58" name="Oval 57"/>
          <p:cNvSpPr>
            <a:spLocks noChangeAspect="1"/>
          </p:cNvSpPr>
          <p:nvPr/>
        </p:nvSpPr>
        <p:spPr bwMode="auto">
          <a:xfrm>
            <a:off x="5594143" y="2963191"/>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70" name="Rectangle 109"/>
          <p:cNvSpPr>
            <a:spLocks noChangeArrowheads="1"/>
          </p:cNvSpPr>
          <p:nvPr/>
        </p:nvSpPr>
        <p:spPr bwMode="auto">
          <a:xfrm>
            <a:off x="5419694" y="3133056"/>
            <a:ext cx="4443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Dec</a:t>
            </a:r>
          </a:p>
        </p:txBody>
      </p:sp>
      <p:sp>
        <p:nvSpPr>
          <p:cNvPr id="57" name="Oval 56"/>
          <p:cNvSpPr>
            <a:spLocks noChangeAspect="1"/>
          </p:cNvSpPr>
          <p:nvPr/>
        </p:nvSpPr>
        <p:spPr bwMode="auto">
          <a:xfrm>
            <a:off x="4840658" y="2963191"/>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71" name="Rectangle 110"/>
          <p:cNvSpPr>
            <a:spLocks noChangeArrowheads="1"/>
          </p:cNvSpPr>
          <p:nvPr/>
        </p:nvSpPr>
        <p:spPr bwMode="auto">
          <a:xfrm>
            <a:off x="4661939" y="3133056"/>
            <a:ext cx="4523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Nov</a:t>
            </a:r>
          </a:p>
        </p:txBody>
      </p:sp>
      <p:sp>
        <p:nvSpPr>
          <p:cNvPr id="72" name="Rounded Rectangle 71"/>
          <p:cNvSpPr/>
          <p:nvPr/>
        </p:nvSpPr>
        <p:spPr>
          <a:xfrm>
            <a:off x="2640928" y="1318534"/>
            <a:ext cx="2532753" cy="278593"/>
          </a:xfrm>
          <a:prstGeom prst="roundRect">
            <a:avLst>
              <a:gd name="adj" fmla="val 50000"/>
            </a:avLst>
          </a:prstGeom>
          <a:solidFill>
            <a:srgbClr val="DE6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white"/>
                </a:solidFill>
                <a:cs typeface="Arial"/>
              </a:rPr>
              <a:t>3</a:t>
            </a:r>
            <a:endParaRPr lang="en-US" sz="1600" b="1" dirty="0">
              <a:solidFill>
                <a:schemeClr val="bg1"/>
              </a:solidFill>
              <a:cs typeface="Arial"/>
            </a:endParaRPr>
          </a:p>
        </p:txBody>
      </p:sp>
      <p:sp>
        <p:nvSpPr>
          <p:cNvPr id="73" name="Rounded Rectangle 72"/>
          <p:cNvSpPr/>
          <p:nvPr/>
        </p:nvSpPr>
        <p:spPr>
          <a:xfrm>
            <a:off x="2877066" y="1592273"/>
            <a:ext cx="532020" cy="277593"/>
          </a:xfrm>
          <a:prstGeom prst="roundRect">
            <a:avLst>
              <a:gd name="adj" fmla="val 50000"/>
            </a:avLst>
          </a:prstGeom>
          <a:solidFill>
            <a:srgbClr val="EB9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white"/>
                </a:solidFill>
                <a:cs typeface="Arial"/>
              </a:rPr>
              <a:t>4</a:t>
            </a:r>
          </a:p>
        </p:txBody>
      </p:sp>
      <p:sp>
        <p:nvSpPr>
          <p:cNvPr id="74" name="Rounded Rectangle 73"/>
          <p:cNvSpPr/>
          <p:nvPr/>
        </p:nvSpPr>
        <p:spPr>
          <a:xfrm>
            <a:off x="91902" y="931097"/>
            <a:ext cx="2521161" cy="276820"/>
          </a:xfrm>
          <a:prstGeom prst="roundRect">
            <a:avLst>
              <a:gd name="adj" fmla="val 50000"/>
            </a:avLst>
          </a:prstGeom>
          <a:solidFill>
            <a:srgbClr val="2599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white"/>
                </a:solidFill>
                <a:cs typeface="Arial"/>
              </a:rPr>
              <a:t>1</a:t>
            </a:r>
          </a:p>
        </p:txBody>
      </p:sp>
      <p:sp>
        <p:nvSpPr>
          <p:cNvPr id="75" name="Rounded Rectangle 74"/>
          <p:cNvSpPr/>
          <p:nvPr/>
        </p:nvSpPr>
        <p:spPr>
          <a:xfrm>
            <a:off x="5173681" y="1708779"/>
            <a:ext cx="1001583" cy="270723"/>
          </a:xfrm>
          <a:prstGeom prst="roundRect">
            <a:avLst>
              <a:gd name="adj" fmla="val 50000"/>
            </a:avLst>
          </a:prstGeom>
          <a:solidFill>
            <a:srgbClr val="154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white"/>
                </a:solidFill>
                <a:cs typeface="Arial"/>
              </a:rPr>
              <a:t>5</a:t>
            </a:r>
          </a:p>
        </p:txBody>
      </p:sp>
      <p:sp>
        <p:nvSpPr>
          <p:cNvPr id="76" name="Rounded Rectangle 75"/>
          <p:cNvSpPr/>
          <p:nvPr/>
        </p:nvSpPr>
        <p:spPr>
          <a:xfrm>
            <a:off x="1657711" y="1204765"/>
            <a:ext cx="895265" cy="276954"/>
          </a:xfrm>
          <a:prstGeom prst="roundRect">
            <a:avLst>
              <a:gd name="adj" fmla="val 50000"/>
            </a:avLst>
          </a:prstGeom>
          <a:solidFill>
            <a:srgbClr val="1F6F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white"/>
                </a:solidFill>
                <a:cs typeface="Arial"/>
              </a:rPr>
              <a:t>2</a:t>
            </a:r>
          </a:p>
        </p:txBody>
      </p:sp>
      <p:sp>
        <p:nvSpPr>
          <p:cNvPr id="77" name="Rounded Rectangle 76"/>
          <p:cNvSpPr/>
          <p:nvPr/>
        </p:nvSpPr>
        <p:spPr>
          <a:xfrm>
            <a:off x="5864047" y="2084798"/>
            <a:ext cx="959445" cy="277235"/>
          </a:xfrm>
          <a:prstGeom prst="roundRect">
            <a:avLst>
              <a:gd name="adj" fmla="val 50000"/>
            </a:avLst>
          </a:prstGeom>
          <a:solidFill>
            <a:srgbClr val="1C6A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white"/>
                </a:solidFill>
                <a:cs typeface="Arial"/>
              </a:rPr>
              <a:t>6</a:t>
            </a:r>
          </a:p>
        </p:txBody>
      </p:sp>
      <p:sp>
        <p:nvSpPr>
          <p:cNvPr id="79" name="Rectangle 78"/>
          <p:cNvSpPr>
            <a:spLocks noChangeArrowheads="1"/>
          </p:cNvSpPr>
          <p:nvPr/>
        </p:nvSpPr>
        <p:spPr bwMode="auto">
          <a:xfrm>
            <a:off x="849330" y="3718200"/>
            <a:ext cx="2520401" cy="3334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400" dirty="0">
                <a:solidFill>
                  <a:schemeClr val="tx2"/>
                </a:solidFill>
                <a:ea typeface="Segoe UI" charset="0"/>
                <a:cs typeface="Arial"/>
              </a:rPr>
              <a:t>Prep work, incl. EPDP Initiation Request &amp; Charter adoption</a:t>
            </a:r>
          </a:p>
        </p:txBody>
      </p:sp>
      <p:sp>
        <p:nvSpPr>
          <p:cNvPr id="78" name="Oval 77"/>
          <p:cNvSpPr/>
          <p:nvPr/>
        </p:nvSpPr>
        <p:spPr>
          <a:xfrm>
            <a:off x="464065" y="3693147"/>
            <a:ext cx="342211" cy="3422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600" b="1" dirty="0">
                <a:solidFill>
                  <a:prstClr val="white"/>
                </a:solidFill>
                <a:cs typeface="Arial"/>
              </a:rPr>
              <a:t>1</a:t>
            </a:r>
          </a:p>
        </p:txBody>
      </p:sp>
      <p:sp>
        <p:nvSpPr>
          <p:cNvPr id="81" name="Rectangle 80"/>
          <p:cNvSpPr>
            <a:spLocks noChangeArrowheads="1"/>
          </p:cNvSpPr>
          <p:nvPr/>
        </p:nvSpPr>
        <p:spPr bwMode="auto">
          <a:xfrm>
            <a:off x="3959880" y="3704153"/>
            <a:ext cx="1149900"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400" dirty="0">
                <a:solidFill>
                  <a:schemeClr val="accent3"/>
                </a:solidFill>
                <a:ea typeface="Segoe UI" charset="0"/>
                <a:cs typeface="Arial"/>
              </a:rPr>
              <a:t>Formation of EPDP Team</a:t>
            </a:r>
          </a:p>
        </p:txBody>
      </p:sp>
      <p:sp>
        <p:nvSpPr>
          <p:cNvPr id="80" name="Oval 79"/>
          <p:cNvSpPr/>
          <p:nvPr/>
        </p:nvSpPr>
        <p:spPr>
          <a:xfrm>
            <a:off x="3564216" y="3691626"/>
            <a:ext cx="342211" cy="3422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600" b="1" dirty="0">
                <a:solidFill>
                  <a:prstClr val="white"/>
                </a:solidFill>
                <a:cs typeface="Arial"/>
              </a:rPr>
              <a:t>2</a:t>
            </a:r>
          </a:p>
        </p:txBody>
      </p:sp>
      <p:sp>
        <p:nvSpPr>
          <p:cNvPr id="83" name="Rectangle 82"/>
          <p:cNvSpPr>
            <a:spLocks noChangeArrowheads="1"/>
          </p:cNvSpPr>
          <p:nvPr/>
        </p:nvSpPr>
        <p:spPr bwMode="auto">
          <a:xfrm>
            <a:off x="883097" y="4338623"/>
            <a:ext cx="2486634" cy="1667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400" dirty="0">
                <a:solidFill>
                  <a:schemeClr val="accent4"/>
                </a:solidFill>
                <a:ea typeface="Segoe UI" charset="0"/>
                <a:cs typeface="Arial"/>
              </a:rPr>
              <a:t>Input from SO/ACs &amp; SG/Cs</a:t>
            </a:r>
          </a:p>
        </p:txBody>
      </p:sp>
      <p:sp>
        <p:nvSpPr>
          <p:cNvPr id="82" name="Oval 81"/>
          <p:cNvSpPr/>
          <p:nvPr/>
        </p:nvSpPr>
        <p:spPr>
          <a:xfrm>
            <a:off x="468255" y="4250940"/>
            <a:ext cx="342211" cy="3422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600" b="1" dirty="0">
                <a:solidFill>
                  <a:prstClr val="white"/>
                </a:solidFill>
                <a:cs typeface="Arial"/>
              </a:rPr>
              <a:t>4</a:t>
            </a:r>
          </a:p>
        </p:txBody>
      </p:sp>
      <p:sp>
        <p:nvSpPr>
          <p:cNvPr id="85" name="Rectangle 84"/>
          <p:cNvSpPr>
            <a:spLocks noChangeArrowheads="1"/>
          </p:cNvSpPr>
          <p:nvPr/>
        </p:nvSpPr>
        <p:spPr bwMode="auto">
          <a:xfrm>
            <a:off x="6420435" y="3689444"/>
            <a:ext cx="2545922"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400" dirty="0">
                <a:solidFill>
                  <a:schemeClr val="accent5"/>
                </a:solidFill>
                <a:ea typeface="Segoe UI" charset="0"/>
                <a:cs typeface="Arial"/>
              </a:rPr>
              <a:t>EPDP Team Deliberation &amp; Publication of Initial Report</a:t>
            </a:r>
            <a:r>
              <a:rPr lang="en-AU" sz="1400" baseline="30000" dirty="0">
                <a:solidFill>
                  <a:schemeClr val="accent5"/>
                </a:solidFill>
                <a:ea typeface="Segoe UI" charset="0"/>
                <a:cs typeface="Arial"/>
              </a:rPr>
              <a:t>(1)</a:t>
            </a:r>
          </a:p>
        </p:txBody>
      </p:sp>
      <p:sp>
        <p:nvSpPr>
          <p:cNvPr id="84" name="Oval 83"/>
          <p:cNvSpPr/>
          <p:nvPr/>
        </p:nvSpPr>
        <p:spPr>
          <a:xfrm>
            <a:off x="6054305" y="3689443"/>
            <a:ext cx="342211" cy="3422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600" b="1" dirty="0">
                <a:solidFill>
                  <a:prstClr val="white"/>
                </a:solidFill>
                <a:cs typeface="Arial"/>
              </a:rPr>
              <a:t>3</a:t>
            </a:r>
          </a:p>
        </p:txBody>
      </p:sp>
      <p:sp>
        <p:nvSpPr>
          <p:cNvPr id="87" name="Rectangle 86"/>
          <p:cNvSpPr>
            <a:spLocks noChangeArrowheads="1"/>
          </p:cNvSpPr>
          <p:nvPr/>
        </p:nvSpPr>
        <p:spPr bwMode="auto">
          <a:xfrm>
            <a:off x="3977281" y="4264900"/>
            <a:ext cx="1406993" cy="333425"/>
          </a:xfrm>
          <a:prstGeom prst="rect">
            <a:avLst/>
          </a:prstGeom>
          <a:noFill/>
          <a:ln>
            <a:noFill/>
          </a:ln>
          <a:extLst/>
        </p:spPr>
        <p:txBody>
          <a:bodyPr wrap="square" lIns="0" tIns="0" rIns="0" bIns="0">
            <a:spAutoFit/>
          </a:bodyPr>
          <a:lstStyle/>
          <a:p>
            <a:pPr defTabSz="455613" eaLnBrk="1" hangingPunct="1">
              <a:lnSpc>
                <a:spcPts val="1300"/>
              </a:lnSpc>
              <a:spcBef>
                <a:spcPct val="20000"/>
              </a:spcBef>
            </a:pPr>
            <a:r>
              <a:rPr lang="en-AU" sz="1400" dirty="0">
                <a:solidFill>
                  <a:schemeClr val="accent2"/>
                </a:solidFill>
                <a:ea typeface="Segoe UI" charset="0"/>
                <a:cs typeface="Arial"/>
              </a:rPr>
              <a:t>Public Comment on Initial Report</a:t>
            </a:r>
          </a:p>
        </p:txBody>
      </p:sp>
      <p:sp>
        <p:nvSpPr>
          <p:cNvPr id="86" name="Oval 85"/>
          <p:cNvSpPr/>
          <p:nvPr/>
        </p:nvSpPr>
        <p:spPr>
          <a:xfrm>
            <a:off x="3562971" y="4256116"/>
            <a:ext cx="342211" cy="3422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US" sz="1600" b="1" dirty="0">
                <a:solidFill>
                  <a:prstClr val="white"/>
                </a:solidFill>
                <a:cs typeface="Arial"/>
              </a:rPr>
              <a:t>5</a:t>
            </a:r>
          </a:p>
        </p:txBody>
      </p:sp>
      <p:sp>
        <p:nvSpPr>
          <p:cNvPr id="89" name="Rectangle 88"/>
          <p:cNvSpPr>
            <a:spLocks noChangeArrowheads="1"/>
          </p:cNvSpPr>
          <p:nvPr/>
        </p:nvSpPr>
        <p:spPr bwMode="auto">
          <a:xfrm>
            <a:off x="6460826" y="4263026"/>
            <a:ext cx="2473306"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400"/>
              </a:lnSpc>
              <a:spcBef>
                <a:spcPct val="20000"/>
              </a:spcBef>
            </a:pPr>
            <a:r>
              <a:rPr lang="en-AU" sz="1400" dirty="0">
                <a:solidFill>
                  <a:srgbClr val="1C6AAE"/>
                </a:solidFill>
                <a:ea typeface="Segoe UI" charset="0"/>
                <a:cs typeface="Arial"/>
              </a:rPr>
              <a:t>Review of Public Comment &amp; Submission of Final Report</a:t>
            </a:r>
          </a:p>
        </p:txBody>
      </p:sp>
      <p:sp>
        <p:nvSpPr>
          <p:cNvPr id="3" name="Title 2"/>
          <p:cNvSpPr>
            <a:spLocks noGrp="1"/>
          </p:cNvSpPr>
          <p:nvPr>
            <p:ph type="title"/>
          </p:nvPr>
        </p:nvSpPr>
        <p:spPr>
          <a:prstGeom prst="rect">
            <a:avLst/>
          </a:prstGeom>
        </p:spPr>
        <p:txBody>
          <a:bodyPr/>
          <a:lstStyle/>
          <a:p>
            <a:r>
              <a:rPr lang="en-US" dirty="0">
                <a:latin typeface="+mn-lt"/>
                <a:cs typeface="Arial"/>
              </a:rPr>
              <a:t>EPDP Timeline</a:t>
            </a:r>
          </a:p>
        </p:txBody>
      </p:sp>
      <p:sp>
        <p:nvSpPr>
          <p:cNvPr id="99" name="Oval 98"/>
          <p:cNvSpPr>
            <a:spLocks noChangeAspect="1"/>
          </p:cNvSpPr>
          <p:nvPr/>
        </p:nvSpPr>
        <p:spPr bwMode="auto">
          <a:xfrm>
            <a:off x="231815" y="2950491"/>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00" name="Rectangle 20"/>
          <p:cNvSpPr>
            <a:spLocks noChangeArrowheads="1"/>
          </p:cNvSpPr>
          <p:nvPr/>
        </p:nvSpPr>
        <p:spPr bwMode="auto">
          <a:xfrm>
            <a:off x="11955" y="3133056"/>
            <a:ext cx="5357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dirty="0">
                <a:cs typeface="Arial"/>
              </a:rPr>
              <a:t> </a:t>
            </a:r>
            <a:r>
              <a:rPr lang="en-US" sz="1100" b="1" dirty="0">
                <a:cs typeface="Arial"/>
              </a:rPr>
              <a:t>May </a:t>
            </a:r>
          </a:p>
          <a:p>
            <a:pPr algn="ctr" eaLnBrk="1" hangingPunct="1"/>
            <a:r>
              <a:rPr lang="en-US" sz="1100" b="1" dirty="0">
                <a:cs typeface="Arial"/>
              </a:rPr>
              <a:t>2018</a:t>
            </a:r>
          </a:p>
        </p:txBody>
      </p:sp>
      <p:sp>
        <p:nvSpPr>
          <p:cNvPr id="102" name="Oval 101"/>
          <p:cNvSpPr>
            <a:spLocks noChangeAspect="1"/>
          </p:cNvSpPr>
          <p:nvPr/>
        </p:nvSpPr>
        <p:spPr bwMode="auto">
          <a:xfrm>
            <a:off x="1004799" y="2963191"/>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03" name="Rectangle 20"/>
          <p:cNvSpPr>
            <a:spLocks noChangeArrowheads="1"/>
          </p:cNvSpPr>
          <p:nvPr/>
        </p:nvSpPr>
        <p:spPr bwMode="auto">
          <a:xfrm>
            <a:off x="795357" y="3133056"/>
            <a:ext cx="5148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June</a:t>
            </a:r>
          </a:p>
        </p:txBody>
      </p:sp>
      <p:sp>
        <p:nvSpPr>
          <p:cNvPr id="105" name="Oval 104"/>
          <p:cNvSpPr>
            <a:spLocks noChangeAspect="1"/>
          </p:cNvSpPr>
          <p:nvPr/>
        </p:nvSpPr>
        <p:spPr bwMode="auto">
          <a:xfrm>
            <a:off x="8669901" y="2975891"/>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06" name="Rectangle 20"/>
          <p:cNvSpPr>
            <a:spLocks noChangeArrowheads="1"/>
          </p:cNvSpPr>
          <p:nvPr/>
        </p:nvSpPr>
        <p:spPr bwMode="auto">
          <a:xfrm>
            <a:off x="8503741" y="3133056"/>
            <a:ext cx="4283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Apr</a:t>
            </a:r>
          </a:p>
        </p:txBody>
      </p:sp>
      <p:sp>
        <p:nvSpPr>
          <p:cNvPr id="62" name="Oval 61"/>
          <p:cNvSpPr/>
          <p:nvPr/>
        </p:nvSpPr>
        <p:spPr>
          <a:xfrm>
            <a:off x="6067132" y="4263025"/>
            <a:ext cx="342211" cy="342209"/>
          </a:xfrm>
          <a:prstGeom prst="ellipse">
            <a:avLst/>
          </a:prstGeom>
          <a:solidFill>
            <a:srgbClr val="206BAC"/>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US" sz="1600" b="1" dirty="0">
                <a:solidFill>
                  <a:prstClr val="white"/>
                </a:solidFill>
                <a:cs typeface="Arial"/>
              </a:rPr>
              <a:t>6</a:t>
            </a:r>
          </a:p>
        </p:txBody>
      </p:sp>
      <p:sp>
        <p:nvSpPr>
          <p:cNvPr id="88" name="Rounded Rectangle 87">
            <a:extLst>
              <a:ext uri="{FF2B5EF4-FFF2-40B4-BE49-F238E27FC236}">
                <a16:creationId xmlns:a16="http://schemas.microsoft.com/office/drawing/2014/main" id="{C428E549-6ACE-6246-BDB7-5D68DE80DF75}"/>
              </a:ext>
            </a:extLst>
          </p:cNvPr>
          <p:cNvSpPr/>
          <p:nvPr/>
        </p:nvSpPr>
        <p:spPr>
          <a:xfrm>
            <a:off x="6823493" y="2462024"/>
            <a:ext cx="490497" cy="27603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white"/>
                </a:solidFill>
                <a:cs typeface="Arial"/>
              </a:rPr>
              <a:t>7</a:t>
            </a:r>
          </a:p>
        </p:txBody>
      </p:sp>
      <p:sp>
        <p:nvSpPr>
          <p:cNvPr id="91" name="Rectangle 90">
            <a:extLst>
              <a:ext uri="{FF2B5EF4-FFF2-40B4-BE49-F238E27FC236}">
                <a16:creationId xmlns:a16="http://schemas.microsoft.com/office/drawing/2014/main" id="{C27838E2-780F-1D47-AA34-8A063487F297}"/>
              </a:ext>
            </a:extLst>
          </p:cNvPr>
          <p:cNvSpPr>
            <a:spLocks noChangeArrowheads="1"/>
          </p:cNvSpPr>
          <p:nvPr/>
        </p:nvSpPr>
        <p:spPr bwMode="auto">
          <a:xfrm>
            <a:off x="886907" y="4823416"/>
            <a:ext cx="2257355" cy="3334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400" dirty="0">
                <a:solidFill>
                  <a:srgbClr val="7030A0"/>
                </a:solidFill>
                <a:ea typeface="Segoe UI" charset="0"/>
                <a:cs typeface="Arial"/>
              </a:rPr>
              <a:t>Council consideration of Final Report</a:t>
            </a:r>
          </a:p>
        </p:txBody>
      </p:sp>
      <p:sp>
        <p:nvSpPr>
          <p:cNvPr id="92" name="Oval 91">
            <a:extLst>
              <a:ext uri="{FF2B5EF4-FFF2-40B4-BE49-F238E27FC236}">
                <a16:creationId xmlns:a16="http://schemas.microsoft.com/office/drawing/2014/main" id="{348D0EC8-FAD1-0F47-B452-F773F1AEAD9D}"/>
              </a:ext>
            </a:extLst>
          </p:cNvPr>
          <p:cNvSpPr/>
          <p:nvPr/>
        </p:nvSpPr>
        <p:spPr>
          <a:xfrm>
            <a:off x="464509" y="4785837"/>
            <a:ext cx="342211" cy="34220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600" b="1" dirty="0">
                <a:solidFill>
                  <a:prstClr val="white"/>
                </a:solidFill>
                <a:cs typeface="Arial"/>
              </a:rPr>
              <a:t>7</a:t>
            </a:r>
          </a:p>
        </p:txBody>
      </p:sp>
      <p:sp>
        <p:nvSpPr>
          <p:cNvPr id="97" name="Rounded Rectangle 96">
            <a:extLst>
              <a:ext uri="{FF2B5EF4-FFF2-40B4-BE49-F238E27FC236}">
                <a16:creationId xmlns:a16="http://schemas.microsoft.com/office/drawing/2014/main" id="{F35FCF43-981A-FF43-A154-98A4B1533E9A}"/>
              </a:ext>
            </a:extLst>
          </p:cNvPr>
          <p:cNvSpPr/>
          <p:nvPr/>
        </p:nvSpPr>
        <p:spPr>
          <a:xfrm>
            <a:off x="7313991" y="2461347"/>
            <a:ext cx="929660" cy="272649"/>
          </a:xfrm>
          <a:prstGeom prst="roundRect">
            <a:avLst>
              <a:gd name="adj" fmla="val 50000"/>
            </a:avLst>
          </a:prstGeom>
          <a:solidFill>
            <a:srgbClr val="34B6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white"/>
                </a:solidFill>
                <a:cs typeface="Arial"/>
              </a:rPr>
              <a:t>8</a:t>
            </a:r>
            <a:endParaRPr lang="en-US" sz="1600" b="1" dirty="0">
              <a:solidFill>
                <a:srgbClr val="FF0000"/>
              </a:solidFill>
              <a:cs typeface="Arial"/>
            </a:endParaRPr>
          </a:p>
        </p:txBody>
      </p:sp>
      <p:sp>
        <p:nvSpPr>
          <p:cNvPr id="101" name="Rectangle 100">
            <a:extLst>
              <a:ext uri="{FF2B5EF4-FFF2-40B4-BE49-F238E27FC236}">
                <a16:creationId xmlns:a16="http://schemas.microsoft.com/office/drawing/2014/main" id="{108DDD6D-2FFF-5B4A-9C69-7DA6546AE327}"/>
              </a:ext>
            </a:extLst>
          </p:cNvPr>
          <p:cNvSpPr>
            <a:spLocks noChangeArrowheads="1"/>
          </p:cNvSpPr>
          <p:nvPr/>
        </p:nvSpPr>
        <p:spPr bwMode="auto">
          <a:xfrm>
            <a:off x="3950272" y="4809151"/>
            <a:ext cx="2042783" cy="3334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400" dirty="0">
                <a:solidFill>
                  <a:srgbClr val="34B66D"/>
                </a:solidFill>
                <a:ea typeface="Segoe UI" charset="0"/>
                <a:cs typeface="Arial"/>
              </a:rPr>
              <a:t>Public Comment prior to Board consideration</a:t>
            </a:r>
            <a:r>
              <a:rPr lang="en-AU" sz="1400" baseline="30000" dirty="0">
                <a:solidFill>
                  <a:srgbClr val="34B66D"/>
                </a:solidFill>
                <a:ea typeface="Segoe UI" charset="0"/>
                <a:cs typeface="Arial"/>
              </a:rPr>
              <a:t>(2)</a:t>
            </a:r>
          </a:p>
        </p:txBody>
      </p:sp>
      <p:sp>
        <p:nvSpPr>
          <p:cNvPr id="104" name="Oval 103">
            <a:extLst>
              <a:ext uri="{FF2B5EF4-FFF2-40B4-BE49-F238E27FC236}">
                <a16:creationId xmlns:a16="http://schemas.microsoft.com/office/drawing/2014/main" id="{2B6A6E61-35CF-284F-BD10-9C2AD50B5AFF}"/>
              </a:ext>
            </a:extLst>
          </p:cNvPr>
          <p:cNvSpPr/>
          <p:nvPr/>
        </p:nvSpPr>
        <p:spPr>
          <a:xfrm>
            <a:off x="3553328" y="4781634"/>
            <a:ext cx="342211" cy="342209"/>
          </a:xfrm>
          <a:prstGeom prst="ellipse">
            <a:avLst/>
          </a:prstGeom>
          <a:solidFill>
            <a:srgbClr val="34B66D"/>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600" b="1" dirty="0">
                <a:solidFill>
                  <a:prstClr val="white"/>
                </a:solidFill>
                <a:cs typeface="Arial"/>
              </a:rPr>
              <a:t>8</a:t>
            </a:r>
          </a:p>
        </p:txBody>
      </p:sp>
      <p:sp>
        <p:nvSpPr>
          <p:cNvPr id="107" name="Rounded Rectangle 106">
            <a:extLst>
              <a:ext uri="{FF2B5EF4-FFF2-40B4-BE49-F238E27FC236}">
                <a16:creationId xmlns:a16="http://schemas.microsoft.com/office/drawing/2014/main" id="{4C94843C-1338-8A41-AA20-C2590C3E0899}"/>
              </a:ext>
            </a:extLst>
          </p:cNvPr>
          <p:cNvSpPr/>
          <p:nvPr/>
        </p:nvSpPr>
        <p:spPr>
          <a:xfrm>
            <a:off x="8236844" y="2445909"/>
            <a:ext cx="594959" cy="272649"/>
          </a:xfrm>
          <a:prstGeom prst="roundRect">
            <a:avLst>
              <a:gd name="adj" fmla="val 50000"/>
            </a:avLst>
          </a:prstGeom>
          <a:solidFill>
            <a:srgbClr val="B21F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prstClr val="white"/>
                </a:solidFill>
                <a:cs typeface="Arial"/>
              </a:rPr>
              <a:t>9</a:t>
            </a:r>
          </a:p>
        </p:txBody>
      </p:sp>
      <p:sp>
        <p:nvSpPr>
          <p:cNvPr id="110" name="Rectangle 109">
            <a:extLst>
              <a:ext uri="{FF2B5EF4-FFF2-40B4-BE49-F238E27FC236}">
                <a16:creationId xmlns:a16="http://schemas.microsoft.com/office/drawing/2014/main" id="{979D0A0D-750C-A945-BEA4-35FAC48DD76C}"/>
              </a:ext>
            </a:extLst>
          </p:cNvPr>
          <p:cNvSpPr>
            <a:spLocks noChangeArrowheads="1"/>
          </p:cNvSpPr>
          <p:nvPr/>
        </p:nvSpPr>
        <p:spPr bwMode="auto">
          <a:xfrm>
            <a:off x="6506482" y="4873585"/>
            <a:ext cx="1633927" cy="1667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400" dirty="0">
                <a:solidFill>
                  <a:srgbClr val="C00000"/>
                </a:solidFill>
                <a:ea typeface="Segoe UI" charset="0"/>
                <a:cs typeface="Arial"/>
              </a:rPr>
              <a:t>Board consideration</a:t>
            </a:r>
          </a:p>
        </p:txBody>
      </p:sp>
      <p:sp>
        <p:nvSpPr>
          <p:cNvPr id="111" name="Oval 110">
            <a:extLst>
              <a:ext uri="{FF2B5EF4-FFF2-40B4-BE49-F238E27FC236}">
                <a16:creationId xmlns:a16="http://schemas.microsoft.com/office/drawing/2014/main" id="{49F1D5BE-1F5C-574D-89F8-473133C0CFAF}"/>
              </a:ext>
            </a:extLst>
          </p:cNvPr>
          <p:cNvSpPr/>
          <p:nvPr/>
        </p:nvSpPr>
        <p:spPr>
          <a:xfrm>
            <a:off x="6081037" y="4781221"/>
            <a:ext cx="342211" cy="342209"/>
          </a:xfrm>
          <a:prstGeom prst="ellipse">
            <a:avLst/>
          </a:prstGeom>
          <a:solidFill>
            <a:srgbClr val="B21F24"/>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600" b="1" dirty="0">
                <a:solidFill>
                  <a:prstClr val="white"/>
                </a:solidFill>
                <a:cs typeface="Arial"/>
              </a:rPr>
              <a:t>9</a:t>
            </a:r>
          </a:p>
        </p:txBody>
      </p:sp>
      <p:sp>
        <p:nvSpPr>
          <p:cNvPr id="2" name="TextBox 1">
            <a:extLst>
              <a:ext uri="{FF2B5EF4-FFF2-40B4-BE49-F238E27FC236}">
                <a16:creationId xmlns:a16="http://schemas.microsoft.com/office/drawing/2014/main" id="{4ECD59B0-A8EE-BD44-BDC7-FBC35EB8ADBC}"/>
              </a:ext>
            </a:extLst>
          </p:cNvPr>
          <p:cNvSpPr txBox="1"/>
          <p:nvPr/>
        </p:nvSpPr>
        <p:spPr>
          <a:xfrm>
            <a:off x="1589698" y="633230"/>
            <a:ext cx="600054" cy="153888"/>
          </a:xfrm>
          <a:prstGeom prst="rect">
            <a:avLst/>
          </a:prstGeom>
          <a:noFill/>
          <a:ln>
            <a:solidFill>
              <a:schemeClr val="tx1"/>
            </a:solidFill>
          </a:ln>
        </p:spPr>
        <p:txBody>
          <a:bodyPr wrap="square" lIns="0" tIns="0" rIns="0" bIns="0" rtlCol="0">
            <a:spAutoFit/>
          </a:bodyPr>
          <a:lstStyle/>
          <a:p>
            <a:pPr algn="ctr"/>
            <a:r>
              <a:rPr lang="en-US" sz="1000" dirty="0">
                <a:cs typeface="Source Sans Pro"/>
              </a:rPr>
              <a:t>ICANN62</a:t>
            </a:r>
          </a:p>
        </p:txBody>
      </p:sp>
      <p:cxnSp>
        <p:nvCxnSpPr>
          <p:cNvPr id="12" name="Straight Arrow Connector 11">
            <a:extLst>
              <a:ext uri="{FF2B5EF4-FFF2-40B4-BE49-F238E27FC236}">
                <a16:creationId xmlns:a16="http://schemas.microsoft.com/office/drawing/2014/main" id="{7000329A-CBC8-9947-A6BB-725AC708B103}"/>
              </a:ext>
            </a:extLst>
          </p:cNvPr>
          <p:cNvCxnSpPr>
            <a:cxnSpLocks/>
          </p:cNvCxnSpPr>
          <p:nvPr/>
        </p:nvCxnSpPr>
        <p:spPr>
          <a:xfrm>
            <a:off x="1589700" y="637046"/>
            <a:ext cx="0" cy="35576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485019C1-A9B8-5942-9921-BADC19CC5D36}"/>
              </a:ext>
            </a:extLst>
          </p:cNvPr>
          <p:cNvSpPr txBox="1"/>
          <p:nvPr/>
        </p:nvSpPr>
        <p:spPr>
          <a:xfrm>
            <a:off x="4680116" y="632697"/>
            <a:ext cx="675720" cy="153888"/>
          </a:xfrm>
          <a:prstGeom prst="rect">
            <a:avLst/>
          </a:prstGeom>
          <a:noFill/>
          <a:ln>
            <a:solidFill>
              <a:schemeClr val="tx1"/>
            </a:solidFill>
          </a:ln>
        </p:spPr>
        <p:txBody>
          <a:bodyPr wrap="square" lIns="0" tIns="0" rIns="0" bIns="0" rtlCol="0">
            <a:spAutoFit/>
          </a:bodyPr>
          <a:lstStyle/>
          <a:p>
            <a:pPr algn="ctr"/>
            <a:r>
              <a:rPr lang="en-US" sz="1000" dirty="0">
                <a:cs typeface="Source Sans Pro"/>
              </a:rPr>
              <a:t>ICANN63</a:t>
            </a:r>
          </a:p>
        </p:txBody>
      </p:sp>
      <p:cxnSp>
        <p:nvCxnSpPr>
          <p:cNvPr id="113" name="Straight Arrow Connector 112">
            <a:extLst>
              <a:ext uri="{FF2B5EF4-FFF2-40B4-BE49-F238E27FC236}">
                <a16:creationId xmlns:a16="http://schemas.microsoft.com/office/drawing/2014/main" id="{545EE462-4982-5343-968B-F3CB872E2C8A}"/>
              </a:ext>
            </a:extLst>
          </p:cNvPr>
          <p:cNvCxnSpPr>
            <a:cxnSpLocks/>
            <a:stCxn id="112" idx="1"/>
          </p:cNvCxnSpPr>
          <p:nvPr/>
        </p:nvCxnSpPr>
        <p:spPr>
          <a:xfrm>
            <a:off x="4680116" y="709641"/>
            <a:ext cx="0" cy="34573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485019C1-A9B8-5942-9921-BADC19CC5D36}"/>
              </a:ext>
            </a:extLst>
          </p:cNvPr>
          <p:cNvSpPr txBox="1"/>
          <p:nvPr/>
        </p:nvSpPr>
        <p:spPr>
          <a:xfrm>
            <a:off x="8156083" y="640484"/>
            <a:ext cx="675720" cy="153888"/>
          </a:xfrm>
          <a:prstGeom prst="rect">
            <a:avLst/>
          </a:prstGeom>
          <a:noFill/>
          <a:ln>
            <a:solidFill>
              <a:schemeClr val="tx1"/>
            </a:solidFill>
          </a:ln>
        </p:spPr>
        <p:txBody>
          <a:bodyPr wrap="square" lIns="0" tIns="0" rIns="0" bIns="0" rtlCol="0">
            <a:spAutoFit/>
          </a:bodyPr>
          <a:lstStyle/>
          <a:p>
            <a:pPr algn="ctr"/>
            <a:r>
              <a:rPr lang="en-US" sz="1000" dirty="0">
                <a:cs typeface="Source Sans Pro"/>
              </a:rPr>
              <a:t>ICANN64</a:t>
            </a:r>
          </a:p>
        </p:txBody>
      </p:sp>
      <p:cxnSp>
        <p:nvCxnSpPr>
          <p:cNvPr id="114" name="Straight Arrow Connector 113">
            <a:extLst>
              <a:ext uri="{FF2B5EF4-FFF2-40B4-BE49-F238E27FC236}">
                <a16:creationId xmlns:a16="http://schemas.microsoft.com/office/drawing/2014/main" id="{545EE462-4982-5343-968B-F3CB872E2C8A}"/>
              </a:ext>
            </a:extLst>
          </p:cNvPr>
          <p:cNvCxnSpPr>
            <a:cxnSpLocks/>
            <a:stCxn id="108" idx="1"/>
          </p:cNvCxnSpPr>
          <p:nvPr/>
        </p:nvCxnSpPr>
        <p:spPr>
          <a:xfrm>
            <a:off x="8156083" y="717428"/>
            <a:ext cx="0" cy="35976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0" name="Rounded Rectangle 119">
            <a:extLst>
              <a:ext uri="{FF2B5EF4-FFF2-40B4-BE49-F238E27FC236}">
                <a16:creationId xmlns:a16="http://schemas.microsoft.com/office/drawing/2014/main" id="{5255E6A4-7057-384B-90BB-C2DE0C6C9239}"/>
              </a:ext>
            </a:extLst>
          </p:cNvPr>
          <p:cNvSpPr/>
          <p:nvPr/>
        </p:nvSpPr>
        <p:spPr>
          <a:xfrm>
            <a:off x="286497" y="5409826"/>
            <a:ext cx="8479653" cy="739742"/>
          </a:xfrm>
          <a:prstGeom prst="roundRect">
            <a:avLst/>
          </a:prstGeom>
          <a:ln>
            <a:solidFill>
              <a:schemeClr val="accent2"/>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buAutoNum type="arabicParenBoth"/>
            </a:pPr>
            <a:r>
              <a:rPr lang="en-US" sz="1200" dirty="0">
                <a:cs typeface="Source Sans Pro"/>
              </a:rPr>
              <a:t>Access Model deliberations will begin after gating questions have been completed &amp; will be added to the timeline then.</a:t>
            </a:r>
          </a:p>
          <a:p>
            <a:pPr marL="228600" indent="-228600">
              <a:buAutoNum type="arabicParenBoth"/>
            </a:pPr>
            <a:endParaRPr lang="en-US" sz="1200" dirty="0">
              <a:cs typeface="Source Sans Pro"/>
            </a:endParaRPr>
          </a:p>
          <a:p>
            <a:pPr marL="228600" indent="-228600">
              <a:buAutoNum type="arabicParenBoth"/>
            </a:pPr>
            <a:r>
              <a:rPr lang="en-US" sz="1200" dirty="0">
                <a:cs typeface="Source Sans Pro"/>
              </a:rPr>
              <a:t>Exploring option for alternative method for community input while satisfying Bylaws requirement, await response.</a:t>
            </a:r>
          </a:p>
        </p:txBody>
      </p:sp>
      <p:sp>
        <p:nvSpPr>
          <p:cNvPr id="121" name="TextBox 120">
            <a:extLst>
              <a:ext uri="{FF2B5EF4-FFF2-40B4-BE49-F238E27FC236}">
                <a16:creationId xmlns:a16="http://schemas.microsoft.com/office/drawing/2014/main" id="{485019C1-A9B8-5942-9921-BADC19CC5D36}"/>
              </a:ext>
            </a:extLst>
          </p:cNvPr>
          <p:cNvSpPr txBox="1"/>
          <p:nvPr/>
        </p:nvSpPr>
        <p:spPr>
          <a:xfrm>
            <a:off x="3904787" y="631209"/>
            <a:ext cx="675720" cy="153888"/>
          </a:xfrm>
          <a:prstGeom prst="rect">
            <a:avLst/>
          </a:prstGeom>
          <a:noFill/>
          <a:ln>
            <a:solidFill>
              <a:schemeClr val="tx1"/>
            </a:solidFill>
          </a:ln>
        </p:spPr>
        <p:txBody>
          <a:bodyPr wrap="square" lIns="0" tIns="0" rIns="0" bIns="0" rtlCol="0">
            <a:spAutoFit/>
          </a:bodyPr>
          <a:lstStyle/>
          <a:p>
            <a:pPr algn="ctr"/>
            <a:r>
              <a:rPr lang="en-US" sz="1000" dirty="0">
                <a:cs typeface="Source Sans Pro"/>
              </a:rPr>
              <a:t>F2F-LA</a:t>
            </a:r>
          </a:p>
        </p:txBody>
      </p:sp>
      <p:cxnSp>
        <p:nvCxnSpPr>
          <p:cNvPr id="122" name="Straight Arrow Connector 121">
            <a:extLst>
              <a:ext uri="{FF2B5EF4-FFF2-40B4-BE49-F238E27FC236}">
                <a16:creationId xmlns:a16="http://schemas.microsoft.com/office/drawing/2014/main" id="{545EE462-4982-5343-968B-F3CB872E2C8A}"/>
              </a:ext>
            </a:extLst>
          </p:cNvPr>
          <p:cNvCxnSpPr>
            <a:cxnSpLocks/>
            <a:stCxn id="121" idx="1"/>
          </p:cNvCxnSpPr>
          <p:nvPr/>
        </p:nvCxnSpPr>
        <p:spPr>
          <a:xfrm>
            <a:off x="3904787" y="708153"/>
            <a:ext cx="0" cy="34573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3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Participation in EPDP</a:t>
            </a:r>
          </a:p>
        </p:txBody>
      </p:sp>
    </p:spTree>
    <p:extLst>
      <p:ext uri="{BB962C8B-B14F-4D97-AF65-F5344CB8AC3E}">
        <p14:creationId xmlns:p14="http://schemas.microsoft.com/office/powerpoint/2010/main" val="87643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EPDP Team Composition</a:t>
            </a:r>
          </a:p>
        </p:txBody>
      </p:sp>
      <p:sp>
        <p:nvSpPr>
          <p:cNvPr id="10" name="TextBox 9">
            <a:extLst>
              <a:ext uri="{FF2B5EF4-FFF2-40B4-BE49-F238E27FC236}">
                <a16:creationId xmlns:a16="http://schemas.microsoft.com/office/drawing/2014/main" id="{2220F8FC-459A-D542-B315-9FFC0BE55874}"/>
              </a:ext>
            </a:extLst>
          </p:cNvPr>
          <p:cNvSpPr txBox="1"/>
          <p:nvPr/>
        </p:nvSpPr>
        <p:spPr>
          <a:xfrm>
            <a:off x="607416" y="2156379"/>
            <a:ext cx="1332303" cy="307777"/>
          </a:xfrm>
          <a:prstGeom prst="rect">
            <a:avLst/>
          </a:prstGeom>
          <a:noFill/>
        </p:spPr>
        <p:txBody>
          <a:bodyPr wrap="square" rtlCol="0">
            <a:spAutoFit/>
          </a:bodyPr>
          <a:lstStyle/>
          <a:p>
            <a:pPr algn="ctr"/>
            <a:r>
              <a:rPr lang="en-US" sz="1400" dirty="0">
                <a:latin typeface="+mj-lt"/>
                <a:cs typeface="Arial" panose="020B0604020202020204" pitchFamily="34" charset="0"/>
              </a:rPr>
              <a:t>1 Chair</a:t>
            </a:r>
            <a:endParaRPr lang="en-US" sz="1400" dirty="0">
              <a:latin typeface="+mj-lt"/>
            </a:endParaRPr>
          </a:p>
        </p:txBody>
      </p:sp>
      <p:sp>
        <p:nvSpPr>
          <p:cNvPr id="11" name="Rectangle 10">
            <a:extLst>
              <a:ext uri="{FF2B5EF4-FFF2-40B4-BE49-F238E27FC236}">
                <a16:creationId xmlns:a16="http://schemas.microsoft.com/office/drawing/2014/main" id="{A35658A7-A270-3D43-AF0C-6026631192A0}"/>
              </a:ext>
            </a:extLst>
          </p:cNvPr>
          <p:cNvSpPr/>
          <p:nvPr/>
        </p:nvSpPr>
        <p:spPr>
          <a:xfrm>
            <a:off x="596644" y="930248"/>
            <a:ext cx="1332304" cy="2454899"/>
          </a:xfrm>
          <a:prstGeom prst="rect">
            <a:avLst/>
          </a:prstGeom>
          <a:noFill/>
          <a:ln w="19050">
            <a:solidFill>
              <a:srgbClr val="FBA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accent1">
                    <a:lumMod val="75000"/>
                  </a:schemeClr>
                </a:solidFill>
              </a:ln>
              <a:noFill/>
            </a:endParaRPr>
          </a:p>
        </p:txBody>
      </p:sp>
      <p:sp>
        <p:nvSpPr>
          <p:cNvPr id="17" name="Rectangle 16">
            <a:extLst>
              <a:ext uri="{FF2B5EF4-FFF2-40B4-BE49-F238E27FC236}">
                <a16:creationId xmlns:a16="http://schemas.microsoft.com/office/drawing/2014/main" id="{BCFAEB28-1864-F242-9989-E787A3F66DF4}"/>
              </a:ext>
            </a:extLst>
          </p:cNvPr>
          <p:cNvSpPr/>
          <p:nvPr/>
        </p:nvSpPr>
        <p:spPr>
          <a:xfrm>
            <a:off x="2240082" y="901880"/>
            <a:ext cx="6254760" cy="2483267"/>
          </a:xfrm>
          <a:prstGeom prst="rect">
            <a:avLst/>
          </a:prstGeom>
          <a:noFill/>
          <a:ln w="19050">
            <a:solidFill>
              <a:srgbClr val="004C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accent1">
                    <a:lumMod val="75000"/>
                  </a:schemeClr>
                </a:solidFill>
              </a:ln>
              <a:noFill/>
            </a:endParaRPr>
          </a:p>
        </p:txBody>
      </p:sp>
      <p:sp>
        <p:nvSpPr>
          <p:cNvPr id="18" name="Rectangle 17">
            <a:extLst>
              <a:ext uri="{FF2B5EF4-FFF2-40B4-BE49-F238E27FC236}">
                <a16:creationId xmlns:a16="http://schemas.microsoft.com/office/drawing/2014/main" id="{EDC072D6-33DA-5841-BAFE-F264F907ED2F}"/>
              </a:ext>
            </a:extLst>
          </p:cNvPr>
          <p:cNvSpPr/>
          <p:nvPr/>
        </p:nvSpPr>
        <p:spPr>
          <a:xfrm>
            <a:off x="4723016" y="752533"/>
            <a:ext cx="991176" cy="28210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GNSO</a:t>
            </a:r>
          </a:p>
        </p:txBody>
      </p:sp>
      <p:sp>
        <p:nvSpPr>
          <p:cNvPr id="28" name="TextBox 27">
            <a:extLst>
              <a:ext uri="{FF2B5EF4-FFF2-40B4-BE49-F238E27FC236}">
                <a16:creationId xmlns:a16="http://schemas.microsoft.com/office/drawing/2014/main" id="{04F1E3D8-F4CA-1A43-ABAC-E55758CFDAEB}"/>
              </a:ext>
            </a:extLst>
          </p:cNvPr>
          <p:cNvSpPr txBox="1"/>
          <p:nvPr/>
        </p:nvSpPr>
        <p:spPr>
          <a:xfrm>
            <a:off x="2462675" y="961048"/>
            <a:ext cx="1206800" cy="369332"/>
          </a:xfrm>
          <a:prstGeom prst="rect">
            <a:avLst/>
          </a:prstGeom>
          <a:noFill/>
        </p:spPr>
        <p:txBody>
          <a:bodyPr wrap="square" rtlCol="0">
            <a:spAutoFit/>
          </a:bodyPr>
          <a:lstStyle/>
          <a:p>
            <a:pPr algn="ctr"/>
            <a:r>
              <a:rPr lang="en-US" b="1" u="sng" dirty="0" err="1">
                <a:latin typeface="+mj-lt"/>
                <a:cs typeface="Arial" panose="020B0604020202020204" pitchFamily="34" charset="0"/>
              </a:rPr>
              <a:t>RySG</a:t>
            </a:r>
            <a:endParaRPr lang="en-US" b="1" u="sng" dirty="0">
              <a:latin typeface="+mj-lt"/>
            </a:endParaRPr>
          </a:p>
        </p:txBody>
      </p:sp>
      <p:sp>
        <p:nvSpPr>
          <p:cNvPr id="30" name="TextBox 29">
            <a:extLst>
              <a:ext uri="{FF2B5EF4-FFF2-40B4-BE49-F238E27FC236}">
                <a16:creationId xmlns:a16="http://schemas.microsoft.com/office/drawing/2014/main" id="{C8330CFD-DF18-634F-9DC2-4314C0574BAB}"/>
              </a:ext>
            </a:extLst>
          </p:cNvPr>
          <p:cNvSpPr txBox="1"/>
          <p:nvPr/>
        </p:nvSpPr>
        <p:spPr>
          <a:xfrm>
            <a:off x="2418162" y="1853468"/>
            <a:ext cx="1206800" cy="278785"/>
          </a:xfrm>
          <a:prstGeom prst="rect">
            <a:avLst/>
          </a:prstGeom>
          <a:noFill/>
        </p:spPr>
        <p:txBody>
          <a:bodyPr wrap="square" rtlCol="0">
            <a:spAutoFit/>
          </a:bodyPr>
          <a:lstStyle/>
          <a:p>
            <a:pPr algn="ctr"/>
            <a:r>
              <a:rPr lang="en-US" sz="1400" dirty="0">
                <a:latin typeface="+mj-lt"/>
                <a:cs typeface="Arial" panose="020B0604020202020204" pitchFamily="34" charset="0"/>
              </a:rPr>
              <a:t>3 Members </a:t>
            </a:r>
            <a:endParaRPr lang="en-US" sz="1400" dirty="0">
              <a:latin typeface="+mj-lt"/>
            </a:endParaRPr>
          </a:p>
        </p:txBody>
      </p:sp>
      <p:sp>
        <p:nvSpPr>
          <p:cNvPr id="31" name="TextBox 30">
            <a:extLst>
              <a:ext uri="{FF2B5EF4-FFF2-40B4-BE49-F238E27FC236}">
                <a16:creationId xmlns:a16="http://schemas.microsoft.com/office/drawing/2014/main" id="{2A2EEBD0-1D67-3C49-9087-55607C014CFA}"/>
              </a:ext>
            </a:extLst>
          </p:cNvPr>
          <p:cNvSpPr txBox="1"/>
          <p:nvPr/>
        </p:nvSpPr>
        <p:spPr>
          <a:xfrm>
            <a:off x="2435767" y="2662262"/>
            <a:ext cx="1206800" cy="278785"/>
          </a:xfrm>
          <a:prstGeom prst="rect">
            <a:avLst/>
          </a:prstGeom>
          <a:noFill/>
        </p:spPr>
        <p:txBody>
          <a:bodyPr wrap="square" rtlCol="0">
            <a:spAutoFit/>
          </a:bodyPr>
          <a:lstStyle/>
          <a:p>
            <a:pPr algn="ctr"/>
            <a:r>
              <a:rPr lang="en-US" sz="1400" dirty="0">
                <a:latin typeface="+mj-lt"/>
                <a:cs typeface="Arial" panose="020B0604020202020204" pitchFamily="34" charset="0"/>
              </a:rPr>
              <a:t>3 Alternates</a:t>
            </a:r>
            <a:endParaRPr lang="en-US" sz="1400" dirty="0">
              <a:latin typeface="+mj-lt"/>
            </a:endParaRPr>
          </a:p>
        </p:txBody>
      </p:sp>
      <p:cxnSp>
        <p:nvCxnSpPr>
          <p:cNvPr id="38" name="Straight Connector 37">
            <a:extLst>
              <a:ext uri="{FF2B5EF4-FFF2-40B4-BE49-F238E27FC236}">
                <a16:creationId xmlns:a16="http://schemas.microsoft.com/office/drawing/2014/main" id="{47C0FDAA-BB3E-F44D-B89C-1AF1D7C7EB1E}"/>
              </a:ext>
            </a:extLst>
          </p:cNvPr>
          <p:cNvCxnSpPr/>
          <p:nvPr/>
        </p:nvCxnSpPr>
        <p:spPr>
          <a:xfrm>
            <a:off x="3678497" y="1434013"/>
            <a:ext cx="0" cy="161757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2469FC0E-FDA3-5A4F-8D5C-2B1C1F4733DD}"/>
              </a:ext>
            </a:extLst>
          </p:cNvPr>
          <p:cNvSpPr txBox="1"/>
          <p:nvPr/>
        </p:nvSpPr>
        <p:spPr>
          <a:xfrm>
            <a:off x="3806504" y="969757"/>
            <a:ext cx="1206800" cy="369332"/>
          </a:xfrm>
          <a:prstGeom prst="rect">
            <a:avLst/>
          </a:prstGeom>
          <a:noFill/>
        </p:spPr>
        <p:txBody>
          <a:bodyPr wrap="square" rtlCol="0">
            <a:spAutoFit/>
          </a:bodyPr>
          <a:lstStyle/>
          <a:p>
            <a:pPr algn="ctr"/>
            <a:r>
              <a:rPr lang="en-US" b="1" u="sng" dirty="0" err="1">
                <a:latin typeface="+mj-lt"/>
                <a:cs typeface="Arial" panose="020B0604020202020204" pitchFamily="34" charset="0"/>
              </a:rPr>
              <a:t>RrSG</a:t>
            </a:r>
            <a:endParaRPr lang="en-US" b="1" u="sng" dirty="0">
              <a:latin typeface="+mj-lt"/>
            </a:endParaRPr>
          </a:p>
        </p:txBody>
      </p:sp>
      <p:sp>
        <p:nvSpPr>
          <p:cNvPr id="43" name="TextBox 42">
            <a:extLst>
              <a:ext uri="{FF2B5EF4-FFF2-40B4-BE49-F238E27FC236}">
                <a16:creationId xmlns:a16="http://schemas.microsoft.com/office/drawing/2014/main" id="{9F34F7C8-B471-1447-9325-D9527B55062E}"/>
              </a:ext>
            </a:extLst>
          </p:cNvPr>
          <p:cNvSpPr txBox="1"/>
          <p:nvPr/>
        </p:nvSpPr>
        <p:spPr>
          <a:xfrm>
            <a:off x="3727155" y="1862177"/>
            <a:ext cx="1206800" cy="278785"/>
          </a:xfrm>
          <a:prstGeom prst="rect">
            <a:avLst/>
          </a:prstGeom>
          <a:noFill/>
        </p:spPr>
        <p:txBody>
          <a:bodyPr wrap="square" rtlCol="0">
            <a:spAutoFit/>
          </a:bodyPr>
          <a:lstStyle/>
          <a:p>
            <a:pPr algn="ctr"/>
            <a:r>
              <a:rPr lang="en-US" sz="1400" dirty="0">
                <a:latin typeface="+mj-lt"/>
                <a:cs typeface="Arial" panose="020B0604020202020204" pitchFamily="34" charset="0"/>
              </a:rPr>
              <a:t>3 Members </a:t>
            </a:r>
            <a:endParaRPr lang="en-US" sz="1400" dirty="0">
              <a:latin typeface="+mj-lt"/>
            </a:endParaRPr>
          </a:p>
        </p:txBody>
      </p:sp>
      <p:sp>
        <p:nvSpPr>
          <p:cNvPr id="44" name="TextBox 43">
            <a:extLst>
              <a:ext uri="{FF2B5EF4-FFF2-40B4-BE49-F238E27FC236}">
                <a16:creationId xmlns:a16="http://schemas.microsoft.com/office/drawing/2014/main" id="{287BD1DB-7723-8F4E-A936-16EA0CEB1818}"/>
              </a:ext>
            </a:extLst>
          </p:cNvPr>
          <p:cNvSpPr txBox="1"/>
          <p:nvPr/>
        </p:nvSpPr>
        <p:spPr>
          <a:xfrm>
            <a:off x="3744760" y="2670971"/>
            <a:ext cx="1206800" cy="278785"/>
          </a:xfrm>
          <a:prstGeom prst="rect">
            <a:avLst/>
          </a:prstGeom>
          <a:noFill/>
        </p:spPr>
        <p:txBody>
          <a:bodyPr wrap="square" rtlCol="0">
            <a:spAutoFit/>
          </a:bodyPr>
          <a:lstStyle/>
          <a:p>
            <a:pPr algn="ctr"/>
            <a:r>
              <a:rPr lang="en-US" sz="1400" dirty="0">
                <a:latin typeface="+mj-lt"/>
                <a:cs typeface="Arial" panose="020B0604020202020204" pitchFamily="34" charset="0"/>
              </a:rPr>
              <a:t>3 Alternates</a:t>
            </a:r>
            <a:endParaRPr lang="en-US" sz="1400" dirty="0">
              <a:latin typeface="+mj-lt"/>
            </a:endParaRPr>
          </a:p>
        </p:txBody>
      </p:sp>
      <p:cxnSp>
        <p:nvCxnSpPr>
          <p:cNvPr id="47" name="Straight Connector 46">
            <a:extLst>
              <a:ext uri="{FF2B5EF4-FFF2-40B4-BE49-F238E27FC236}">
                <a16:creationId xmlns:a16="http://schemas.microsoft.com/office/drawing/2014/main" id="{48E673E2-E749-4A4F-999C-F07AD0B912BE}"/>
              </a:ext>
            </a:extLst>
          </p:cNvPr>
          <p:cNvCxnSpPr/>
          <p:nvPr/>
        </p:nvCxnSpPr>
        <p:spPr>
          <a:xfrm>
            <a:off x="5109413" y="1434013"/>
            <a:ext cx="0" cy="161757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8A2AE16-A1E6-434E-906D-83083E6EC223}"/>
              </a:ext>
            </a:extLst>
          </p:cNvPr>
          <p:cNvSpPr txBox="1"/>
          <p:nvPr/>
        </p:nvSpPr>
        <p:spPr>
          <a:xfrm>
            <a:off x="5346668" y="960655"/>
            <a:ext cx="1206800" cy="369332"/>
          </a:xfrm>
          <a:prstGeom prst="rect">
            <a:avLst/>
          </a:prstGeom>
          <a:noFill/>
        </p:spPr>
        <p:txBody>
          <a:bodyPr wrap="square" rtlCol="0">
            <a:spAutoFit/>
          </a:bodyPr>
          <a:lstStyle/>
          <a:p>
            <a:pPr algn="ctr"/>
            <a:r>
              <a:rPr lang="en-US" b="1" u="sng" dirty="0">
                <a:latin typeface="+mj-lt"/>
                <a:cs typeface="Arial" panose="020B0604020202020204" pitchFamily="34" charset="0"/>
              </a:rPr>
              <a:t>CSG</a:t>
            </a:r>
            <a:endParaRPr lang="en-US" b="1" u="sng" dirty="0">
              <a:latin typeface="+mj-lt"/>
            </a:endParaRPr>
          </a:p>
        </p:txBody>
      </p:sp>
      <p:sp>
        <p:nvSpPr>
          <p:cNvPr id="52" name="TextBox 51">
            <a:extLst>
              <a:ext uri="{FF2B5EF4-FFF2-40B4-BE49-F238E27FC236}">
                <a16:creationId xmlns:a16="http://schemas.microsoft.com/office/drawing/2014/main" id="{421D2F01-A746-D845-8B10-413DCF195396}"/>
              </a:ext>
            </a:extLst>
          </p:cNvPr>
          <p:cNvSpPr txBox="1"/>
          <p:nvPr/>
        </p:nvSpPr>
        <p:spPr>
          <a:xfrm>
            <a:off x="5302155" y="1853075"/>
            <a:ext cx="1206800" cy="278785"/>
          </a:xfrm>
          <a:prstGeom prst="rect">
            <a:avLst/>
          </a:prstGeom>
          <a:noFill/>
        </p:spPr>
        <p:txBody>
          <a:bodyPr wrap="square" rtlCol="0">
            <a:spAutoFit/>
          </a:bodyPr>
          <a:lstStyle/>
          <a:p>
            <a:pPr algn="ctr"/>
            <a:r>
              <a:rPr lang="en-US" sz="1400" dirty="0">
                <a:latin typeface="+mj-lt"/>
                <a:cs typeface="Arial" panose="020B0604020202020204" pitchFamily="34" charset="0"/>
              </a:rPr>
              <a:t>6 Members </a:t>
            </a:r>
            <a:endParaRPr lang="en-US" sz="1400" dirty="0">
              <a:latin typeface="+mj-lt"/>
            </a:endParaRPr>
          </a:p>
        </p:txBody>
      </p:sp>
      <p:sp>
        <p:nvSpPr>
          <p:cNvPr id="53" name="TextBox 52">
            <a:extLst>
              <a:ext uri="{FF2B5EF4-FFF2-40B4-BE49-F238E27FC236}">
                <a16:creationId xmlns:a16="http://schemas.microsoft.com/office/drawing/2014/main" id="{EA73403C-0FE4-3A47-A70A-C24D5E16CBB5}"/>
              </a:ext>
            </a:extLst>
          </p:cNvPr>
          <p:cNvSpPr txBox="1"/>
          <p:nvPr/>
        </p:nvSpPr>
        <p:spPr>
          <a:xfrm>
            <a:off x="5319760" y="2661870"/>
            <a:ext cx="1206800" cy="278785"/>
          </a:xfrm>
          <a:prstGeom prst="rect">
            <a:avLst/>
          </a:prstGeom>
          <a:noFill/>
        </p:spPr>
        <p:txBody>
          <a:bodyPr wrap="square" rtlCol="0">
            <a:spAutoFit/>
          </a:bodyPr>
          <a:lstStyle/>
          <a:p>
            <a:pPr algn="ctr"/>
            <a:r>
              <a:rPr lang="en-US" sz="1400" dirty="0">
                <a:latin typeface="+mj-lt"/>
                <a:cs typeface="Arial" panose="020B0604020202020204" pitchFamily="34" charset="0"/>
              </a:rPr>
              <a:t>3 Alternates</a:t>
            </a:r>
            <a:endParaRPr lang="en-US" sz="1400" dirty="0">
              <a:latin typeface="+mj-lt"/>
            </a:endParaRPr>
          </a:p>
        </p:txBody>
      </p:sp>
      <p:sp>
        <p:nvSpPr>
          <p:cNvPr id="54" name="TextBox 53">
            <a:extLst>
              <a:ext uri="{FF2B5EF4-FFF2-40B4-BE49-F238E27FC236}">
                <a16:creationId xmlns:a16="http://schemas.microsoft.com/office/drawing/2014/main" id="{3A5C21E9-3D96-7A4D-8E49-C542D7D5EB57}"/>
              </a:ext>
            </a:extLst>
          </p:cNvPr>
          <p:cNvSpPr txBox="1"/>
          <p:nvPr/>
        </p:nvSpPr>
        <p:spPr>
          <a:xfrm>
            <a:off x="5170064" y="2950148"/>
            <a:ext cx="1731460" cy="400110"/>
          </a:xfrm>
          <a:prstGeom prst="rect">
            <a:avLst/>
          </a:prstGeom>
          <a:noFill/>
        </p:spPr>
        <p:txBody>
          <a:bodyPr wrap="square" rtlCol="0">
            <a:spAutoFit/>
          </a:bodyPr>
          <a:lstStyle/>
          <a:p>
            <a:pPr algn="ctr"/>
            <a:r>
              <a:rPr lang="en-US" sz="1000" dirty="0">
                <a:latin typeface="+mj-lt"/>
                <a:cs typeface="Arial" panose="020B0604020202020204" pitchFamily="34" charset="0"/>
              </a:rPr>
              <a:t>2 members + 1 alternate per constituency</a:t>
            </a:r>
            <a:endParaRPr lang="en-US" sz="1000" dirty="0">
              <a:latin typeface="+mj-lt"/>
            </a:endParaRPr>
          </a:p>
        </p:txBody>
      </p:sp>
      <p:cxnSp>
        <p:nvCxnSpPr>
          <p:cNvPr id="55" name="Straight Connector 54">
            <a:extLst>
              <a:ext uri="{FF2B5EF4-FFF2-40B4-BE49-F238E27FC236}">
                <a16:creationId xmlns:a16="http://schemas.microsoft.com/office/drawing/2014/main" id="{D58ABEC7-C438-0A4E-A0C0-9F01AD6A6C75}"/>
              </a:ext>
            </a:extLst>
          </p:cNvPr>
          <p:cNvCxnSpPr>
            <a:cxnSpLocks/>
          </p:cNvCxnSpPr>
          <p:nvPr/>
        </p:nvCxnSpPr>
        <p:spPr>
          <a:xfrm>
            <a:off x="5319760" y="2940654"/>
            <a:ext cx="123370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808AD24C-561F-574C-A628-B5D053CD9DBB}"/>
              </a:ext>
            </a:extLst>
          </p:cNvPr>
          <p:cNvCxnSpPr/>
          <p:nvPr/>
        </p:nvCxnSpPr>
        <p:spPr>
          <a:xfrm>
            <a:off x="6876007" y="1433621"/>
            <a:ext cx="0" cy="161757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5FE10A1-CC68-BB4A-86BC-35FD3229833C}"/>
              </a:ext>
            </a:extLst>
          </p:cNvPr>
          <p:cNvSpPr txBox="1"/>
          <p:nvPr/>
        </p:nvSpPr>
        <p:spPr>
          <a:xfrm>
            <a:off x="7040718" y="969756"/>
            <a:ext cx="1206800" cy="369332"/>
          </a:xfrm>
          <a:prstGeom prst="rect">
            <a:avLst/>
          </a:prstGeom>
          <a:noFill/>
        </p:spPr>
        <p:txBody>
          <a:bodyPr wrap="square" rtlCol="0">
            <a:spAutoFit/>
          </a:bodyPr>
          <a:lstStyle/>
          <a:p>
            <a:pPr algn="ctr"/>
            <a:r>
              <a:rPr lang="en-US" b="1" u="sng" dirty="0">
                <a:latin typeface="+mj-lt"/>
                <a:cs typeface="Arial" panose="020B0604020202020204" pitchFamily="34" charset="0"/>
              </a:rPr>
              <a:t>NCSG</a:t>
            </a:r>
            <a:endParaRPr lang="en-US" b="1" u="sng" dirty="0">
              <a:latin typeface="+mj-lt"/>
            </a:endParaRPr>
          </a:p>
        </p:txBody>
      </p:sp>
      <p:sp>
        <p:nvSpPr>
          <p:cNvPr id="61" name="TextBox 60">
            <a:extLst>
              <a:ext uri="{FF2B5EF4-FFF2-40B4-BE49-F238E27FC236}">
                <a16:creationId xmlns:a16="http://schemas.microsoft.com/office/drawing/2014/main" id="{10999AC5-FB7E-F446-A03E-FF7B50692D96}"/>
              </a:ext>
            </a:extLst>
          </p:cNvPr>
          <p:cNvSpPr txBox="1"/>
          <p:nvPr/>
        </p:nvSpPr>
        <p:spPr>
          <a:xfrm>
            <a:off x="6996205" y="1862176"/>
            <a:ext cx="1206800" cy="278785"/>
          </a:xfrm>
          <a:prstGeom prst="rect">
            <a:avLst/>
          </a:prstGeom>
          <a:noFill/>
        </p:spPr>
        <p:txBody>
          <a:bodyPr wrap="square" rtlCol="0">
            <a:spAutoFit/>
          </a:bodyPr>
          <a:lstStyle/>
          <a:p>
            <a:pPr algn="ctr"/>
            <a:r>
              <a:rPr lang="en-US" sz="1400" dirty="0">
                <a:latin typeface="+mj-lt"/>
                <a:cs typeface="Arial" panose="020B0604020202020204" pitchFamily="34" charset="0"/>
              </a:rPr>
              <a:t>6 Members </a:t>
            </a:r>
            <a:endParaRPr lang="en-US" sz="1400" dirty="0">
              <a:latin typeface="+mj-lt"/>
            </a:endParaRPr>
          </a:p>
        </p:txBody>
      </p:sp>
      <p:sp>
        <p:nvSpPr>
          <p:cNvPr id="62" name="TextBox 61">
            <a:extLst>
              <a:ext uri="{FF2B5EF4-FFF2-40B4-BE49-F238E27FC236}">
                <a16:creationId xmlns:a16="http://schemas.microsoft.com/office/drawing/2014/main" id="{888595D0-859C-0946-B72E-96F61CF1FF77}"/>
              </a:ext>
            </a:extLst>
          </p:cNvPr>
          <p:cNvSpPr txBox="1"/>
          <p:nvPr/>
        </p:nvSpPr>
        <p:spPr>
          <a:xfrm>
            <a:off x="7013810" y="2670970"/>
            <a:ext cx="1206800" cy="278785"/>
          </a:xfrm>
          <a:prstGeom prst="rect">
            <a:avLst/>
          </a:prstGeom>
          <a:noFill/>
        </p:spPr>
        <p:txBody>
          <a:bodyPr wrap="square" rtlCol="0">
            <a:spAutoFit/>
          </a:bodyPr>
          <a:lstStyle/>
          <a:p>
            <a:pPr algn="ctr"/>
            <a:r>
              <a:rPr lang="en-US" sz="1400" dirty="0">
                <a:latin typeface="+mj-lt"/>
                <a:cs typeface="Arial" panose="020B0604020202020204" pitchFamily="34" charset="0"/>
              </a:rPr>
              <a:t>3 Alternates</a:t>
            </a:r>
            <a:endParaRPr lang="en-US" sz="1400" dirty="0">
              <a:latin typeface="+mj-lt"/>
            </a:endParaRPr>
          </a:p>
        </p:txBody>
      </p:sp>
      <p:pic>
        <p:nvPicPr>
          <p:cNvPr id="69" name="Picture 68">
            <a:extLst>
              <a:ext uri="{FF2B5EF4-FFF2-40B4-BE49-F238E27FC236}">
                <a16:creationId xmlns:a16="http://schemas.microsoft.com/office/drawing/2014/main" id="{219F7090-69E6-634F-A303-8366CA80D3A1}"/>
              </a:ext>
            </a:extLst>
          </p:cNvPr>
          <p:cNvPicPr>
            <a:picLocks noChangeAspect="1"/>
          </p:cNvPicPr>
          <p:nvPr/>
        </p:nvPicPr>
        <p:blipFill>
          <a:blip r:embed="rId3"/>
          <a:stretch>
            <a:fillRect/>
          </a:stretch>
        </p:blipFill>
        <p:spPr>
          <a:xfrm>
            <a:off x="4062544" y="1442722"/>
            <a:ext cx="627461" cy="392164"/>
          </a:xfrm>
          <a:prstGeom prst="rect">
            <a:avLst/>
          </a:prstGeom>
        </p:spPr>
      </p:pic>
      <p:pic>
        <p:nvPicPr>
          <p:cNvPr id="71" name="Picture 70">
            <a:extLst>
              <a:ext uri="{FF2B5EF4-FFF2-40B4-BE49-F238E27FC236}">
                <a16:creationId xmlns:a16="http://schemas.microsoft.com/office/drawing/2014/main" id="{1CFFB706-4058-6749-B3BA-1B3E8AEE3116}"/>
              </a:ext>
            </a:extLst>
          </p:cNvPr>
          <p:cNvPicPr>
            <a:picLocks noChangeAspect="1"/>
          </p:cNvPicPr>
          <p:nvPr/>
        </p:nvPicPr>
        <p:blipFill>
          <a:blip r:embed="rId4"/>
          <a:stretch>
            <a:fillRect/>
          </a:stretch>
        </p:blipFill>
        <p:spPr>
          <a:xfrm>
            <a:off x="4045306" y="2170209"/>
            <a:ext cx="632766" cy="514122"/>
          </a:xfrm>
          <a:prstGeom prst="rect">
            <a:avLst/>
          </a:prstGeom>
        </p:spPr>
      </p:pic>
      <p:pic>
        <p:nvPicPr>
          <p:cNvPr id="73" name="Picture 72">
            <a:extLst>
              <a:ext uri="{FF2B5EF4-FFF2-40B4-BE49-F238E27FC236}">
                <a16:creationId xmlns:a16="http://schemas.microsoft.com/office/drawing/2014/main" id="{A912AA21-C327-A543-A307-9E6FEE6441E6}"/>
              </a:ext>
            </a:extLst>
          </p:cNvPr>
          <p:cNvPicPr>
            <a:picLocks noChangeAspect="1"/>
          </p:cNvPicPr>
          <p:nvPr/>
        </p:nvPicPr>
        <p:blipFill>
          <a:blip r:embed="rId5"/>
          <a:stretch>
            <a:fillRect/>
          </a:stretch>
        </p:blipFill>
        <p:spPr>
          <a:xfrm>
            <a:off x="5283870" y="1432136"/>
            <a:ext cx="688064" cy="430040"/>
          </a:xfrm>
          <a:prstGeom prst="rect">
            <a:avLst/>
          </a:prstGeom>
        </p:spPr>
      </p:pic>
      <p:pic>
        <p:nvPicPr>
          <p:cNvPr id="77" name="Picture 76">
            <a:extLst>
              <a:ext uri="{FF2B5EF4-FFF2-40B4-BE49-F238E27FC236}">
                <a16:creationId xmlns:a16="http://schemas.microsoft.com/office/drawing/2014/main" id="{18DBAC5D-DCC9-2247-904D-8D6400D2D83D}"/>
              </a:ext>
            </a:extLst>
          </p:cNvPr>
          <p:cNvPicPr>
            <a:picLocks noChangeAspect="1"/>
          </p:cNvPicPr>
          <p:nvPr/>
        </p:nvPicPr>
        <p:blipFill>
          <a:blip r:embed="rId6"/>
          <a:stretch>
            <a:fillRect/>
          </a:stretch>
        </p:blipFill>
        <p:spPr>
          <a:xfrm>
            <a:off x="5605896" y="2170989"/>
            <a:ext cx="647817" cy="526351"/>
          </a:xfrm>
          <a:prstGeom prst="rect">
            <a:avLst/>
          </a:prstGeom>
        </p:spPr>
      </p:pic>
      <p:pic>
        <p:nvPicPr>
          <p:cNvPr id="78" name="Picture 77">
            <a:extLst>
              <a:ext uri="{FF2B5EF4-FFF2-40B4-BE49-F238E27FC236}">
                <a16:creationId xmlns:a16="http://schemas.microsoft.com/office/drawing/2014/main" id="{02C3D6AC-7912-2E4C-B69A-FED3D67E6D35}"/>
              </a:ext>
            </a:extLst>
          </p:cNvPr>
          <p:cNvPicPr>
            <a:picLocks noChangeAspect="1"/>
          </p:cNvPicPr>
          <p:nvPr/>
        </p:nvPicPr>
        <p:blipFill>
          <a:blip r:embed="rId7"/>
          <a:stretch>
            <a:fillRect/>
          </a:stretch>
        </p:blipFill>
        <p:spPr>
          <a:xfrm>
            <a:off x="7336279" y="1439423"/>
            <a:ext cx="629607" cy="393504"/>
          </a:xfrm>
          <a:prstGeom prst="rect">
            <a:avLst/>
          </a:prstGeom>
        </p:spPr>
      </p:pic>
      <p:pic>
        <p:nvPicPr>
          <p:cNvPr id="80" name="Picture 79">
            <a:extLst>
              <a:ext uri="{FF2B5EF4-FFF2-40B4-BE49-F238E27FC236}">
                <a16:creationId xmlns:a16="http://schemas.microsoft.com/office/drawing/2014/main" id="{259D9BD9-E0B4-0346-8ECC-75E57F62AD3C}"/>
              </a:ext>
            </a:extLst>
          </p:cNvPr>
          <p:cNvPicPr>
            <a:picLocks noChangeAspect="1"/>
          </p:cNvPicPr>
          <p:nvPr/>
        </p:nvPicPr>
        <p:blipFill>
          <a:blip r:embed="rId8"/>
          <a:stretch>
            <a:fillRect/>
          </a:stretch>
        </p:blipFill>
        <p:spPr>
          <a:xfrm>
            <a:off x="7305721" y="2153604"/>
            <a:ext cx="669653" cy="544093"/>
          </a:xfrm>
          <a:prstGeom prst="rect">
            <a:avLst/>
          </a:prstGeom>
        </p:spPr>
      </p:pic>
      <p:pic>
        <p:nvPicPr>
          <p:cNvPr id="81" name="Picture 80">
            <a:extLst>
              <a:ext uri="{FF2B5EF4-FFF2-40B4-BE49-F238E27FC236}">
                <a16:creationId xmlns:a16="http://schemas.microsoft.com/office/drawing/2014/main" id="{A0CF81F8-4B10-EE4E-BCF8-17FC76452F8A}"/>
              </a:ext>
            </a:extLst>
          </p:cNvPr>
          <p:cNvPicPr>
            <a:picLocks noChangeAspect="1"/>
          </p:cNvPicPr>
          <p:nvPr/>
        </p:nvPicPr>
        <p:blipFill>
          <a:blip r:embed="rId9"/>
          <a:stretch>
            <a:fillRect/>
          </a:stretch>
        </p:blipFill>
        <p:spPr>
          <a:xfrm>
            <a:off x="2765869" y="1438194"/>
            <a:ext cx="620772" cy="387982"/>
          </a:xfrm>
          <a:prstGeom prst="rect">
            <a:avLst/>
          </a:prstGeom>
        </p:spPr>
      </p:pic>
      <p:pic>
        <p:nvPicPr>
          <p:cNvPr id="82" name="Picture 81">
            <a:extLst>
              <a:ext uri="{FF2B5EF4-FFF2-40B4-BE49-F238E27FC236}">
                <a16:creationId xmlns:a16="http://schemas.microsoft.com/office/drawing/2014/main" id="{6F728093-3A7F-924C-8B42-4A3D57B49998}"/>
              </a:ext>
            </a:extLst>
          </p:cNvPr>
          <p:cNvPicPr>
            <a:picLocks noChangeAspect="1"/>
          </p:cNvPicPr>
          <p:nvPr/>
        </p:nvPicPr>
        <p:blipFill>
          <a:blip r:embed="rId10"/>
          <a:stretch>
            <a:fillRect/>
          </a:stretch>
        </p:blipFill>
        <p:spPr>
          <a:xfrm>
            <a:off x="2734412" y="2144874"/>
            <a:ext cx="637694" cy="518126"/>
          </a:xfrm>
          <a:prstGeom prst="rect">
            <a:avLst/>
          </a:prstGeom>
        </p:spPr>
      </p:pic>
      <p:pic>
        <p:nvPicPr>
          <p:cNvPr id="83" name="Picture 82">
            <a:extLst>
              <a:ext uri="{FF2B5EF4-FFF2-40B4-BE49-F238E27FC236}">
                <a16:creationId xmlns:a16="http://schemas.microsoft.com/office/drawing/2014/main" id="{7C18AF6A-06B3-784E-B093-265A19C53E81}"/>
              </a:ext>
            </a:extLst>
          </p:cNvPr>
          <p:cNvPicPr>
            <a:picLocks noChangeAspect="1"/>
          </p:cNvPicPr>
          <p:nvPr/>
        </p:nvPicPr>
        <p:blipFill>
          <a:blip r:embed="rId5"/>
          <a:stretch>
            <a:fillRect/>
          </a:stretch>
        </p:blipFill>
        <p:spPr>
          <a:xfrm>
            <a:off x="5995078" y="1433621"/>
            <a:ext cx="688064" cy="430040"/>
          </a:xfrm>
          <a:prstGeom prst="rect">
            <a:avLst/>
          </a:prstGeom>
        </p:spPr>
      </p:pic>
      <p:pic>
        <p:nvPicPr>
          <p:cNvPr id="85" name="Picture 84">
            <a:extLst>
              <a:ext uri="{FF2B5EF4-FFF2-40B4-BE49-F238E27FC236}">
                <a16:creationId xmlns:a16="http://schemas.microsoft.com/office/drawing/2014/main" id="{D75C5EC0-2FAF-BE43-AE68-884A7BC0E929}"/>
              </a:ext>
            </a:extLst>
          </p:cNvPr>
          <p:cNvPicPr>
            <a:picLocks noChangeAspect="1"/>
          </p:cNvPicPr>
          <p:nvPr/>
        </p:nvPicPr>
        <p:blipFill>
          <a:blip r:embed="rId11"/>
          <a:stretch>
            <a:fillRect/>
          </a:stretch>
        </p:blipFill>
        <p:spPr>
          <a:xfrm>
            <a:off x="854738" y="4955976"/>
            <a:ext cx="535212" cy="483974"/>
          </a:xfrm>
          <a:prstGeom prst="rect">
            <a:avLst/>
          </a:prstGeom>
        </p:spPr>
      </p:pic>
      <p:pic>
        <p:nvPicPr>
          <p:cNvPr id="87" name="Picture 86">
            <a:extLst>
              <a:ext uri="{FF2B5EF4-FFF2-40B4-BE49-F238E27FC236}">
                <a16:creationId xmlns:a16="http://schemas.microsoft.com/office/drawing/2014/main" id="{E6DC2F21-A104-024F-8168-DEB63B0D7740}"/>
              </a:ext>
            </a:extLst>
          </p:cNvPr>
          <p:cNvPicPr>
            <a:picLocks noChangeAspect="1"/>
          </p:cNvPicPr>
          <p:nvPr/>
        </p:nvPicPr>
        <p:blipFill>
          <a:blip r:embed="rId12"/>
          <a:stretch>
            <a:fillRect/>
          </a:stretch>
        </p:blipFill>
        <p:spPr>
          <a:xfrm>
            <a:off x="869780" y="4091735"/>
            <a:ext cx="492078" cy="395529"/>
          </a:xfrm>
          <a:prstGeom prst="rect">
            <a:avLst/>
          </a:prstGeom>
        </p:spPr>
      </p:pic>
      <p:sp>
        <p:nvSpPr>
          <p:cNvPr id="89" name="TextBox 88">
            <a:extLst>
              <a:ext uri="{FF2B5EF4-FFF2-40B4-BE49-F238E27FC236}">
                <a16:creationId xmlns:a16="http://schemas.microsoft.com/office/drawing/2014/main" id="{B4B03169-C102-E547-BABC-90715FB3823D}"/>
              </a:ext>
            </a:extLst>
          </p:cNvPr>
          <p:cNvSpPr txBox="1"/>
          <p:nvPr/>
        </p:nvSpPr>
        <p:spPr>
          <a:xfrm>
            <a:off x="419209" y="4544202"/>
            <a:ext cx="1332303" cy="307777"/>
          </a:xfrm>
          <a:prstGeom prst="rect">
            <a:avLst/>
          </a:prstGeom>
          <a:noFill/>
        </p:spPr>
        <p:txBody>
          <a:bodyPr wrap="square" rtlCol="0">
            <a:spAutoFit/>
          </a:bodyPr>
          <a:lstStyle/>
          <a:p>
            <a:pPr algn="ctr"/>
            <a:r>
              <a:rPr lang="en-US" sz="1400" dirty="0">
                <a:latin typeface="+mj-lt"/>
                <a:cs typeface="Arial" panose="020B0604020202020204" pitchFamily="34" charset="0"/>
              </a:rPr>
              <a:t>2 Members </a:t>
            </a:r>
            <a:endParaRPr lang="en-US" sz="1400" dirty="0">
              <a:latin typeface="+mj-lt"/>
            </a:endParaRPr>
          </a:p>
        </p:txBody>
      </p:sp>
      <p:sp>
        <p:nvSpPr>
          <p:cNvPr id="90" name="TextBox 89">
            <a:extLst>
              <a:ext uri="{FF2B5EF4-FFF2-40B4-BE49-F238E27FC236}">
                <a16:creationId xmlns:a16="http://schemas.microsoft.com/office/drawing/2014/main" id="{C991FB2F-FB35-6845-B316-19693F9DA246}"/>
              </a:ext>
            </a:extLst>
          </p:cNvPr>
          <p:cNvSpPr txBox="1"/>
          <p:nvPr/>
        </p:nvSpPr>
        <p:spPr>
          <a:xfrm>
            <a:off x="456193" y="5514489"/>
            <a:ext cx="1332303" cy="307777"/>
          </a:xfrm>
          <a:prstGeom prst="rect">
            <a:avLst/>
          </a:prstGeom>
          <a:noFill/>
        </p:spPr>
        <p:txBody>
          <a:bodyPr wrap="square" rtlCol="0">
            <a:spAutoFit/>
          </a:bodyPr>
          <a:lstStyle/>
          <a:p>
            <a:pPr algn="ctr"/>
            <a:r>
              <a:rPr lang="en-US" sz="1400" dirty="0">
                <a:latin typeface="+mj-lt"/>
                <a:cs typeface="Arial" panose="020B0604020202020204" pitchFamily="34" charset="0"/>
              </a:rPr>
              <a:t>2 Alternates</a:t>
            </a:r>
            <a:endParaRPr lang="en-US" sz="1400" dirty="0">
              <a:latin typeface="+mj-lt"/>
            </a:endParaRPr>
          </a:p>
        </p:txBody>
      </p:sp>
      <p:sp>
        <p:nvSpPr>
          <p:cNvPr id="93" name="Rectangle 92">
            <a:extLst>
              <a:ext uri="{FF2B5EF4-FFF2-40B4-BE49-F238E27FC236}">
                <a16:creationId xmlns:a16="http://schemas.microsoft.com/office/drawing/2014/main" id="{FDB2C660-7D4A-9D47-8899-5424CA3AA392}"/>
              </a:ext>
            </a:extLst>
          </p:cNvPr>
          <p:cNvSpPr/>
          <p:nvPr/>
        </p:nvSpPr>
        <p:spPr>
          <a:xfrm>
            <a:off x="449667" y="3722536"/>
            <a:ext cx="1332304" cy="2263070"/>
          </a:xfrm>
          <a:prstGeom prst="rect">
            <a:avLst/>
          </a:prstGeom>
          <a:noFill/>
          <a:ln w="19050">
            <a:solidFill>
              <a:srgbClr val="79A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accent1">
                    <a:lumMod val="75000"/>
                  </a:schemeClr>
                </a:solidFill>
              </a:ln>
              <a:noFill/>
            </a:endParaRPr>
          </a:p>
        </p:txBody>
      </p:sp>
      <p:sp>
        <p:nvSpPr>
          <p:cNvPr id="94" name="Rectangle 93">
            <a:extLst>
              <a:ext uri="{FF2B5EF4-FFF2-40B4-BE49-F238E27FC236}">
                <a16:creationId xmlns:a16="http://schemas.microsoft.com/office/drawing/2014/main" id="{BB745D41-EFB7-1445-9E12-50D6108B16E9}"/>
              </a:ext>
            </a:extLst>
          </p:cNvPr>
          <p:cNvSpPr/>
          <p:nvPr/>
        </p:nvSpPr>
        <p:spPr>
          <a:xfrm>
            <a:off x="671839" y="3540899"/>
            <a:ext cx="908056" cy="34079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ALAC</a:t>
            </a:r>
          </a:p>
        </p:txBody>
      </p:sp>
      <p:sp>
        <p:nvSpPr>
          <p:cNvPr id="97" name="TextBox 96">
            <a:extLst>
              <a:ext uri="{FF2B5EF4-FFF2-40B4-BE49-F238E27FC236}">
                <a16:creationId xmlns:a16="http://schemas.microsoft.com/office/drawing/2014/main" id="{75B1560D-1F96-7641-81B7-1679DD9EAF6E}"/>
              </a:ext>
            </a:extLst>
          </p:cNvPr>
          <p:cNvSpPr txBox="1"/>
          <p:nvPr/>
        </p:nvSpPr>
        <p:spPr>
          <a:xfrm>
            <a:off x="1987452" y="4544202"/>
            <a:ext cx="1332303" cy="307777"/>
          </a:xfrm>
          <a:prstGeom prst="rect">
            <a:avLst/>
          </a:prstGeom>
          <a:noFill/>
        </p:spPr>
        <p:txBody>
          <a:bodyPr wrap="square" rtlCol="0">
            <a:spAutoFit/>
          </a:bodyPr>
          <a:lstStyle/>
          <a:p>
            <a:pPr algn="ctr"/>
            <a:r>
              <a:rPr lang="en-US" sz="1400" dirty="0">
                <a:latin typeface="+mj-lt"/>
                <a:cs typeface="Arial" panose="020B0604020202020204" pitchFamily="34" charset="0"/>
              </a:rPr>
              <a:t>2 Members </a:t>
            </a:r>
            <a:endParaRPr lang="en-US" sz="1400" dirty="0">
              <a:latin typeface="+mj-lt"/>
            </a:endParaRPr>
          </a:p>
        </p:txBody>
      </p:sp>
      <p:sp>
        <p:nvSpPr>
          <p:cNvPr id="98" name="TextBox 97">
            <a:extLst>
              <a:ext uri="{FF2B5EF4-FFF2-40B4-BE49-F238E27FC236}">
                <a16:creationId xmlns:a16="http://schemas.microsoft.com/office/drawing/2014/main" id="{923A46D6-5D55-9045-9B85-D5B2FD7F7104}"/>
              </a:ext>
            </a:extLst>
          </p:cNvPr>
          <p:cNvSpPr txBox="1"/>
          <p:nvPr/>
        </p:nvSpPr>
        <p:spPr>
          <a:xfrm>
            <a:off x="2006888" y="5525597"/>
            <a:ext cx="1332303" cy="307777"/>
          </a:xfrm>
          <a:prstGeom prst="rect">
            <a:avLst/>
          </a:prstGeom>
          <a:noFill/>
        </p:spPr>
        <p:txBody>
          <a:bodyPr wrap="square" rtlCol="0">
            <a:spAutoFit/>
          </a:bodyPr>
          <a:lstStyle/>
          <a:p>
            <a:pPr algn="ctr"/>
            <a:r>
              <a:rPr lang="en-US" sz="1400" dirty="0">
                <a:latin typeface="+mj-lt"/>
                <a:cs typeface="Arial" panose="020B0604020202020204" pitchFamily="34" charset="0"/>
              </a:rPr>
              <a:t>2 Alternates</a:t>
            </a:r>
            <a:endParaRPr lang="en-US" sz="1400" dirty="0">
              <a:latin typeface="+mj-lt"/>
            </a:endParaRPr>
          </a:p>
        </p:txBody>
      </p:sp>
      <p:sp>
        <p:nvSpPr>
          <p:cNvPr id="99" name="Rectangle 98">
            <a:extLst>
              <a:ext uri="{FF2B5EF4-FFF2-40B4-BE49-F238E27FC236}">
                <a16:creationId xmlns:a16="http://schemas.microsoft.com/office/drawing/2014/main" id="{FD201111-DD31-8943-B5AA-DD28906C14F7}"/>
              </a:ext>
            </a:extLst>
          </p:cNvPr>
          <p:cNvSpPr/>
          <p:nvPr/>
        </p:nvSpPr>
        <p:spPr>
          <a:xfrm>
            <a:off x="2017910" y="3722536"/>
            <a:ext cx="1332304" cy="2263070"/>
          </a:xfrm>
          <a:prstGeom prst="rect">
            <a:avLst/>
          </a:prstGeom>
          <a:noFill/>
          <a:ln w="19050">
            <a:solidFill>
              <a:srgbClr val="F4C22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accent1">
                    <a:lumMod val="75000"/>
                  </a:schemeClr>
                </a:solidFill>
              </a:ln>
              <a:noFill/>
            </a:endParaRPr>
          </a:p>
        </p:txBody>
      </p:sp>
      <p:sp>
        <p:nvSpPr>
          <p:cNvPr id="100" name="Rectangle 99">
            <a:extLst>
              <a:ext uri="{FF2B5EF4-FFF2-40B4-BE49-F238E27FC236}">
                <a16:creationId xmlns:a16="http://schemas.microsoft.com/office/drawing/2014/main" id="{C022CAFD-575D-B446-9A27-34635F9FF268}"/>
              </a:ext>
            </a:extLst>
          </p:cNvPr>
          <p:cNvSpPr/>
          <p:nvPr/>
        </p:nvSpPr>
        <p:spPr>
          <a:xfrm>
            <a:off x="2240082" y="3540899"/>
            <a:ext cx="908056" cy="376872"/>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SSAC</a:t>
            </a:r>
          </a:p>
        </p:txBody>
      </p:sp>
      <p:sp>
        <p:nvSpPr>
          <p:cNvPr id="103" name="TextBox 102">
            <a:extLst>
              <a:ext uri="{FF2B5EF4-FFF2-40B4-BE49-F238E27FC236}">
                <a16:creationId xmlns:a16="http://schemas.microsoft.com/office/drawing/2014/main" id="{DFA9CB88-6B28-7942-BC52-13159AE947ED}"/>
              </a:ext>
            </a:extLst>
          </p:cNvPr>
          <p:cNvSpPr txBox="1"/>
          <p:nvPr/>
        </p:nvSpPr>
        <p:spPr>
          <a:xfrm>
            <a:off x="3560192" y="4544202"/>
            <a:ext cx="1332303" cy="307777"/>
          </a:xfrm>
          <a:prstGeom prst="rect">
            <a:avLst/>
          </a:prstGeom>
          <a:noFill/>
        </p:spPr>
        <p:txBody>
          <a:bodyPr wrap="square" rtlCol="0">
            <a:spAutoFit/>
          </a:bodyPr>
          <a:lstStyle/>
          <a:p>
            <a:pPr algn="ctr"/>
            <a:r>
              <a:rPr lang="en-US" sz="1400" dirty="0">
                <a:latin typeface="+mj-lt"/>
                <a:cs typeface="Arial" panose="020B0604020202020204" pitchFamily="34" charset="0"/>
              </a:rPr>
              <a:t>2 Members </a:t>
            </a:r>
            <a:endParaRPr lang="en-US" sz="1400" dirty="0">
              <a:latin typeface="+mj-lt"/>
            </a:endParaRPr>
          </a:p>
        </p:txBody>
      </p:sp>
      <p:sp>
        <p:nvSpPr>
          <p:cNvPr id="104" name="TextBox 103">
            <a:extLst>
              <a:ext uri="{FF2B5EF4-FFF2-40B4-BE49-F238E27FC236}">
                <a16:creationId xmlns:a16="http://schemas.microsoft.com/office/drawing/2014/main" id="{DBAA23FB-4B67-3D4D-B2AA-DC052FC41B3A}"/>
              </a:ext>
            </a:extLst>
          </p:cNvPr>
          <p:cNvSpPr txBox="1"/>
          <p:nvPr/>
        </p:nvSpPr>
        <p:spPr>
          <a:xfrm>
            <a:off x="3579628" y="5525597"/>
            <a:ext cx="1332303" cy="307777"/>
          </a:xfrm>
          <a:prstGeom prst="rect">
            <a:avLst/>
          </a:prstGeom>
          <a:noFill/>
        </p:spPr>
        <p:txBody>
          <a:bodyPr wrap="square" rtlCol="0">
            <a:spAutoFit/>
          </a:bodyPr>
          <a:lstStyle/>
          <a:p>
            <a:pPr algn="ctr"/>
            <a:r>
              <a:rPr lang="en-US" sz="1400" dirty="0">
                <a:latin typeface="+mj-lt"/>
                <a:cs typeface="Arial" panose="020B0604020202020204" pitchFamily="34" charset="0"/>
              </a:rPr>
              <a:t>2 Alternates</a:t>
            </a:r>
            <a:endParaRPr lang="en-US" sz="1400" dirty="0">
              <a:latin typeface="+mj-lt"/>
            </a:endParaRPr>
          </a:p>
        </p:txBody>
      </p:sp>
      <p:sp>
        <p:nvSpPr>
          <p:cNvPr id="105" name="Rectangle 104">
            <a:extLst>
              <a:ext uri="{FF2B5EF4-FFF2-40B4-BE49-F238E27FC236}">
                <a16:creationId xmlns:a16="http://schemas.microsoft.com/office/drawing/2014/main" id="{9F014B03-043B-D540-BE29-2623E826BC1D}"/>
              </a:ext>
            </a:extLst>
          </p:cNvPr>
          <p:cNvSpPr/>
          <p:nvPr/>
        </p:nvSpPr>
        <p:spPr>
          <a:xfrm>
            <a:off x="3590650" y="3722536"/>
            <a:ext cx="1332304" cy="2263070"/>
          </a:xfrm>
          <a:prstGeom prst="rect">
            <a:avLst/>
          </a:prstGeom>
          <a:noFill/>
          <a:ln w="19050">
            <a:solidFill>
              <a:srgbClr val="F1633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accent1">
                    <a:lumMod val="75000"/>
                  </a:schemeClr>
                </a:solidFill>
              </a:ln>
              <a:noFill/>
            </a:endParaRPr>
          </a:p>
        </p:txBody>
      </p:sp>
      <p:sp>
        <p:nvSpPr>
          <p:cNvPr id="106" name="Rectangle 105">
            <a:extLst>
              <a:ext uri="{FF2B5EF4-FFF2-40B4-BE49-F238E27FC236}">
                <a16:creationId xmlns:a16="http://schemas.microsoft.com/office/drawing/2014/main" id="{6A24C9BC-66B1-874B-B406-E5A68441B97F}"/>
              </a:ext>
            </a:extLst>
          </p:cNvPr>
          <p:cNvSpPr/>
          <p:nvPr/>
        </p:nvSpPr>
        <p:spPr>
          <a:xfrm>
            <a:off x="3812822" y="3540899"/>
            <a:ext cx="908056" cy="376872"/>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GAC</a:t>
            </a:r>
          </a:p>
        </p:txBody>
      </p:sp>
      <p:sp>
        <p:nvSpPr>
          <p:cNvPr id="115" name="TextBox 114">
            <a:extLst>
              <a:ext uri="{FF2B5EF4-FFF2-40B4-BE49-F238E27FC236}">
                <a16:creationId xmlns:a16="http://schemas.microsoft.com/office/drawing/2014/main" id="{A2F5233F-3377-3841-B245-707A47849BA7}"/>
              </a:ext>
            </a:extLst>
          </p:cNvPr>
          <p:cNvSpPr txBox="1"/>
          <p:nvPr/>
        </p:nvSpPr>
        <p:spPr>
          <a:xfrm>
            <a:off x="5194078" y="4544202"/>
            <a:ext cx="2138950" cy="461665"/>
          </a:xfrm>
          <a:prstGeom prst="rect">
            <a:avLst/>
          </a:prstGeom>
          <a:noFill/>
        </p:spPr>
        <p:txBody>
          <a:bodyPr wrap="square" rtlCol="0">
            <a:spAutoFit/>
          </a:bodyPr>
          <a:lstStyle/>
          <a:p>
            <a:pPr algn="ctr"/>
            <a:r>
              <a:rPr lang="en-US" sz="1400" dirty="0">
                <a:latin typeface="+mj-lt"/>
                <a:cs typeface="Arial" panose="020B0604020202020204" pitchFamily="34" charset="0"/>
              </a:rPr>
              <a:t>2 ICANN Staff Liaisons</a:t>
            </a:r>
          </a:p>
          <a:p>
            <a:pPr algn="ctr"/>
            <a:r>
              <a:rPr lang="en-US" sz="1000" dirty="0">
                <a:latin typeface="+mj-lt"/>
                <a:cs typeface="Arial" panose="020B0604020202020204" pitchFamily="34" charset="0"/>
              </a:rPr>
              <a:t> (Legal &amp; GDD) </a:t>
            </a:r>
            <a:endParaRPr lang="en-US" sz="1000" dirty="0">
              <a:latin typeface="+mj-lt"/>
            </a:endParaRPr>
          </a:p>
        </p:txBody>
      </p:sp>
      <p:sp>
        <p:nvSpPr>
          <p:cNvPr id="116" name="TextBox 115">
            <a:extLst>
              <a:ext uri="{FF2B5EF4-FFF2-40B4-BE49-F238E27FC236}">
                <a16:creationId xmlns:a16="http://schemas.microsoft.com/office/drawing/2014/main" id="{449716A0-84BB-3843-A1CD-F793982E27E5}"/>
              </a:ext>
            </a:extLst>
          </p:cNvPr>
          <p:cNvSpPr txBox="1"/>
          <p:nvPr/>
        </p:nvSpPr>
        <p:spPr>
          <a:xfrm>
            <a:off x="5173322" y="5525597"/>
            <a:ext cx="2159706" cy="307777"/>
          </a:xfrm>
          <a:prstGeom prst="rect">
            <a:avLst/>
          </a:prstGeom>
          <a:noFill/>
        </p:spPr>
        <p:txBody>
          <a:bodyPr wrap="square" rtlCol="0">
            <a:spAutoFit/>
          </a:bodyPr>
          <a:lstStyle/>
          <a:p>
            <a:pPr algn="ctr"/>
            <a:r>
              <a:rPr lang="en-US" sz="1400" dirty="0">
                <a:latin typeface="+mj-lt"/>
                <a:cs typeface="Arial" panose="020B0604020202020204" pitchFamily="34" charset="0"/>
              </a:rPr>
              <a:t>2 ICANN Board Liaisons</a:t>
            </a:r>
            <a:endParaRPr lang="en-US" sz="1400" dirty="0">
              <a:latin typeface="+mj-lt"/>
            </a:endParaRPr>
          </a:p>
        </p:txBody>
      </p:sp>
      <p:sp>
        <p:nvSpPr>
          <p:cNvPr id="117" name="Rectangle 116">
            <a:extLst>
              <a:ext uri="{FF2B5EF4-FFF2-40B4-BE49-F238E27FC236}">
                <a16:creationId xmlns:a16="http://schemas.microsoft.com/office/drawing/2014/main" id="{EBAF5F4E-2FE3-A84E-9AA0-A07DF7EA1856}"/>
              </a:ext>
            </a:extLst>
          </p:cNvPr>
          <p:cNvSpPr/>
          <p:nvPr/>
        </p:nvSpPr>
        <p:spPr>
          <a:xfrm>
            <a:off x="5184343" y="3722536"/>
            <a:ext cx="3495283" cy="2263070"/>
          </a:xfrm>
          <a:prstGeom prst="rect">
            <a:avLst/>
          </a:prstGeom>
          <a:noFill/>
          <a:ln w="19050">
            <a:solidFill>
              <a:srgbClr val="00A5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accent1">
                    <a:lumMod val="75000"/>
                  </a:schemeClr>
                </a:solidFill>
              </a:ln>
              <a:noFill/>
            </a:endParaRPr>
          </a:p>
        </p:txBody>
      </p:sp>
      <p:sp>
        <p:nvSpPr>
          <p:cNvPr id="118" name="Rectangle 117">
            <a:extLst>
              <a:ext uri="{FF2B5EF4-FFF2-40B4-BE49-F238E27FC236}">
                <a16:creationId xmlns:a16="http://schemas.microsoft.com/office/drawing/2014/main" id="{73735EF8-C487-714A-92E6-5CF49CFEE5CC}"/>
              </a:ext>
            </a:extLst>
          </p:cNvPr>
          <p:cNvSpPr/>
          <p:nvPr/>
        </p:nvSpPr>
        <p:spPr>
          <a:xfrm>
            <a:off x="6234704" y="3540899"/>
            <a:ext cx="1338396" cy="376872"/>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Liaisons</a:t>
            </a:r>
          </a:p>
        </p:txBody>
      </p:sp>
      <p:sp>
        <p:nvSpPr>
          <p:cNvPr id="119" name="TextBox 118">
            <a:extLst>
              <a:ext uri="{FF2B5EF4-FFF2-40B4-BE49-F238E27FC236}">
                <a16:creationId xmlns:a16="http://schemas.microsoft.com/office/drawing/2014/main" id="{E91BF7C7-A293-2446-A0CD-8B837AB9C16C}"/>
              </a:ext>
            </a:extLst>
          </p:cNvPr>
          <p:cNvSpPr txBox="1"/>
          <p:nvPr/>
        </p:nvSpPr>
        <p:spPr>
          <a:xfrm>
            <a:off x="6797578" y="4883708"/>
            <a:ext cx="2159706" cy="523220"/>
          </a:xfrm>
          <a:prstGeom prst="rect">
            <a:avLst/>
          </a:prstGeom>
          <a:noFill/>
        </p:spPr>
        <p:txBody>
          <a:bodyPr wrap="square" rtlCol="0">
            <a:spAutoFit/>
          </a:bodyPr>
          <a:lstStyle/>
          <a:p>
            <a:pPr algn="ctr"/>
            <a:r>
              <a:rPr lang="en-US" sz="1400" dirty="0">
                <a:latin typeface="+mj-lt"/>
                <a:cs typeface="Arial" panose="020B0604020202020204" pitchFamily="34" charset="0"/>
              </a:rPr>
              <a:t>1 GNSO </a:t>
            </a:r>
          </a:p>
          <a:p>
            <a:pPr algn="ctr"/>
            <a:r>
              <a:rPr lang="en-US" sz="1400" dirty="0">
                <a:latin typeface="+mj-lt"/>
                <a:cs typeface="Arial" panose="020B0604020202020204" pitchFamily="34" charset="0"/>
              </a:rPr>
              <a:t>Council Liaison</a:t>
            </a:r>
            <a:endParaRPr lang="en-US" sz="1400" dirty="0">
              <a:latin typeface="+mj-lt"/>
            </a:endParaRPr>
          </a:p>
        </p:txBody>
      </p:sp>
      <p:pic>
        <p:nvPicPr>
          <p:cNvPr id="121" name="Picture 120">
            <a:extLst>
              <a:ext uri="{FF2B5EF4-FFF2-40B4-BE49-F238E27FC236}">
                <a16:creationId xmlns:a16="http://schemas.microsoft.com/office/drawing/2014/main" id="{9738B56B-B748-8B42-9268-4E94E303CACB}"/>
              </a:ext>
            </a:extLst>
          </p:cNvPr>
          <p:cNvPicPr>
            <a:picLocks noChangeAspect="1"/>
          </p:cNvPicPr>
          <p:nvPr/>
        </p:nvPicPr>
        <p:blipFill>
          <a:blip r:embed="rId13"/>
          <a:stretch>
            <a:fillRect/>
          </a:stretch>
        </p:blipFill>
        <p:spPr>
          <a:xfrm>
            <a:off x="2425159" y="4055938"/>
            <a:ext cx="517299" cy="459821"/>
          </a:xfrm>
          <a:prstGeom prst="rect">
            <a:avLst/>
          </a:prstGeom>
        </p:spPr>
      </p:pic>
      <p:pic>
        <p:nvPicPr>
          <p:cNvPr id="122" name="Picture 121">
            <a:extLst>
              <a:ext uri="{FF2B5EF4-FFF2-40B4-BE49-F238E27FC236}">
                <a16:creationId xmlns:a16="http://schemas.microsoft.com/office/drawing/2014/main" id="{EEDCC725-4C22-B943-BBC5-69ADEAE9C43C}"/>
              </a:ext>
            </a:extLst>
          </p:cNvPr>
          <p:cNvPicPr>
            <a:picLocks noChangeAspect="1"/>
          </p:cNvPicPr>
          <p:nvPr/>
        </p:nvPicPr>
        <p:blipFill>
          <a:blip r:embed="rId14"/>
          <a:stretch>
            <a:fillRect/>
          </a:stretch>
        </p:blipFill>
        <p:spPr>
          <a:xfrm>
            <a:off x="2400703" y="4957563"/>
            <a:ext cx="541441" cy="541441"/>
          </a:xfrm>
          <a:prstGeom prst="rect">
            <a:avLst/>
          </a:prstGeom>
        </p:spPr>
      </p:pic>
      <p:pic>
        <p:nvPicPr>
          <p:cNvPr id="125" name="Picture 124">
            <a:extLst>
              <a:ext uri="{FF2B5EF4-FFF2-40B4-BE49-F238E27FC236}">
                <a16:creationId xmlns:a16="http://schemas.microsoft.com/office/drawing/2014/main" id="{550E4933-529B-E046-A43B-24FD886BE492}"/>
              </a:ext>
            </a:extLst>
          </p:cNvPr>
          <p:cNvPicPr>
            <a:picLocks noChangeAspect="1"/>
          </p:cNvPicPr>
          <p:nvPr/>
        </p:nvPicPr>
        <p:blipFill>
          <a:blip r:embed="rId15"/>
          <a:stretch>
            <a:fillRect/>
          </a:stretch>
        </p:blipFill>
        <p:spPr>
          <a:xfrm>
            <a:off x="3971184" y="4027590"/>
            <a:ext cx="549190" cy="488169"/>
          </a:xfrm>
          <a:prstGeom prst="rect">
            <a:avLst/>
          </a:prstGeom>
        </p:spPr>
      </p:pic>
      <p:pic>
        <p:nvPicPr>
          <p:cNvPr id="126" name="Picture 125">
            <a:extLst>
              <a:ext uri="{FF2B5EF4-FFF2-40B4-BE49-F238E27FC236}">
                <a16:creationId xmlns:a16="http://schemas.microsoft.com/office/drawing/2014/main" id="{E036C31A-BA83-EC41-B4F3-9B67FBFCB1DC}"/>
              </a:ext>
            </a:extLst>
          </p:cNvPr>
          <p:cNvPicPr>
            <a:picLocks noChangeAspect="1"/>
          </p:cNvPicPr>
          <p:nvPr/>
        </p:nvPicPr>
        <p:blipFill>
          <a:blip r:embed="rId16"/>
          <a:stretch>
            <a:fillRect/>
          </a:stretch>
        </p:blipFill>
        <p:spPr>
          <a:xfrm>
            <a:off x="3954460" y="5019686"/>
            <a:ext cx="543766" cy="543766"/>
          </a:xfrm>
          <a:prstGeom prst="rect">
            <a:avLst/>
          </a:prstGeom>
        </p:spPr>
      </p:pic>
      <p:pic>
        <p:nvPicPr>
          <p:cNvPr id="128" name="Picture 127">
            <a:extLst>
              <a:ext uri="{FF2B5EF4-FFF2-40B4-BE49-F238E27FC236}">
                <a16:creationId xmlns:a16="http://schemas.microsoft.com/office/drawing/2014/main" id="{0C0275BD-FFE4-604C-81D0-156F13A2484C}"/>
              </a:ext>
            </a:extLst>
          </p:cNvPr>
          <p:cNvPicPr>
            <a:picLocks noChangeAspect="1"/>
          </p:cNvPicPr>
          <p:nvPr/>
        </p:nvPicPr>
        <p:blipFill>
          <a:blip r:embed="rId17"/>
          <a:stretch>
            <a:fillRect/>
          </a:stretch>
        </p:blipFill>
        <p:spPr>
          <a:xfrm>
            <a:off x="5989227" y="3996303"/>
            <a:ext cx="551612" cy="490322"/>
          </a:xfrm>
          <a:prstGeom prst="rect">
            <a:avLst/>
          </a:prstGeom>
        </p:spPr>
      </p:pic>
      <p:pic>
        <p:nvPicPr>
          <p:cNvPr id="134" name="Picture 133">
            <a:extLst>
              <a:ext uri="{FF2B5EF4-FFF2-40B4-BE49-F238E27FC236}">
                <a16:creationId xmlns:a16="http://schemas.microsoft.com/office/drawing/2014/main" id="{F9A71F29-1B40-7044-ABCA-933E1108E09F}"/>
              </a:ext>
            </a:extLst>
          </p:cNvPr>
          <p:cNvPicPr>
            <a:picLocks noChangeAspect="1"/>
          </p:cNvPicPr>
          <p:nvPr/>
        </p:nvPicPr>
        <p:blipFill>
          <a:blip r:embed="rId18"/>
          <a:stretch>
            <a:fillRect/>
          </a:stretch>
        </p:blipFill>
        <p:spPr>
          <a:xfrm>
            <a:off x="7666502" y="4429929"/>
            <a:ext cx="452630" cy="420300"/>
          </a:xfrm>
          <a:prstGeom prst="rect">
            <a:avLst/>
          </a:prstGeom>
        </p:spPr>
      </p:pic>
      <p:sp>
        <p:nvSpPr>
          <p:cNvPr id="135" name="Rectangle 134">
            <a:extLst>
              <a:ext uri="{FF2B5EF4-FFF2-40B4-BE49-F238E27FC236}">
                <a16:creationId xmlns:a16="http://schemas.microsoft.com/office/drawing/2014/main" id="{F232333D-80F2-1848-B507-F1E881368FAD}"/>
              </a:ext>
            </a:extLst>
          </p:cNvPr>
          <p:cNvSpPr/>
          <p:nvPr/>
        </p:nvSpPr>
        <p:spPr>
          <a:xfrm>
            <a:off x="812472" y="728761"/>
            <a:ext cx="909268" cy="410865"/>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Chair</a:t>
            </a:r>
          </a:p>
        </p:txBody>
      </p:sp>
      <p:pic>
        <p:nvPicPr>
          <p:cNvPr id="136" name="Picture 135">
            <a:extLst>
              <a:ext uri="{FF2B5EF4-FFF2-40B4-BE49-F238E27FC236}">
                <a16:creationId xmlns:a16="http://schemas.microsoft.com/office/drawing/2014/main" id="{CA74D419-774B-2542-B310-76E76657D1EB}"/>
              </a:ext>
            </a:extLst>
          </p:cNvPr>
          <p:cNvPicPr>
            <a:picLocks noChangeAspect="1"/>
          </p:cNvPicPr>
          <p:nvPr/>
        </p:nvPicPr>
        <p:blipFill>
          <a:blip r:embed="rId17"/>
          <a:stretch>
            <a:fillRect/>
          </a:stretch>
        </p:blipFill>
        <p:spPr>
          <a:xfrm>
            <a:off x="5989227" y="5038992"/>
            <a:ext cx="551612" cy="490322"/>
          </a:xfrm>
          <a:prstGeom prst="rect">
            <a:avLst/>
          </a:prstGeom>
        </p:spPr>
      </p:pic>
      <p:pic>
        <p:nvPicPr>
          <p:cNvPr id="137" name="Picture 136">
            <a:extLst>
              <a:ext uri="{FF2B5EF4-FFF2-40B4-BE49-F238E27FC236}">
                <a16:creationId xmlns:a16="http://schemas.microsoft.com/office/drawing/2014/main" id="{E7755793-C9FE-5B4C-BA25-D350375A5CDF}"/>
              </a:ext>
            </a:extLst>
          </p:cNvPr>
          <p:cNvPicPr>
            <a:picLocks noChangeAspect="1"/>
          </p:cNvPicPr>
          <p:nvPr/>
        </p:nvPicPr>
        <p:blipFill>
          <a:blip r:embed="rId19"/>
          <a:stretch>
            <a:fillRect/>
          </a:stretch>
        </p:blipFill>
        <p:spPr>
          <a:xfrm>
            <a:off x="7643352" y="4416640"/>
            <a:ext cx="481252" cy="446878"/>
          </a:xfrm>
          <a:prstGeom prst="rect">
            <a:avLst/>
          </a:prstGeom>
        </p:spPr>
      </p:pic>
      <p:pic>
        <p:nvPicPr>
          <p:cNvPr id="4" name="Picture 3">
            <a:extLst>
              <a:ext uri="{FF2B5EF4-FFF2-40B4-BE49-F238E27FC236}">
                <a16:creationId xmlns:a16="http://schemas.microsoft.com/office/drawing/2014/main" id="{4B4CC295-A32D-3442-8A58-8DC5CA03B925}"/>
              </a:ext>
            </a:extLst>
          </p:cNvPr>
          <p:cNvPicPr>
            <a:picLocks noChangeAspect="1"/>
          </p:cNvPicPr>
          <p:nvPr/>
        </p:nvPicPr>
        <p:blipFill>
          <a:blip r:embed="rId20"/>
          <a:stretch>
            <a:fillRect/>
          </a:stretch>
        </p:blipFill>
        <p:spPr>
          <a:xfrm>
            <a:off x="1014300" y="1657382"/>
            <a:ext cx="508500" cy="514770"/>
          </a:xfrm>
          <a:prstGeom prst="rect">
            <a:avLst/>
          </a:prstGeom>
        </p:spPr>
      </p:pic>
    </p:spTree>
    <p:extLst>
      <p:ext uri="{BB962C8B-B14F-4D97-AF65-F5344CB8AC3E}">
        <p14:creationId xmlns:p14="http://schemas.microsoft.com/office/powerpoint/2010/main" val="96919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EPDP Members &amp; Alternates  </a:t>
            </a:r>
          </a:p>
        </p:txBody>
      </p:sp>
      <p:pic>
        <p:nvPicPr>
          <p:cNvPr id="8" name="Picture 7">
            <a:extLst>
              <a:ext uri="{FF2B5EF4-FFF2-40B4-BE49-F238E27FC236}">
                <a16:creationId xmlns:a16="http://schemas.microsoft.com/office/drawing/2014/main" id="{E163E8D8-1EED-5348-BBB0-B1542D1E8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0" y="1067627"/>
            <a:ext cx="1478526" cy="1204190"/>
          </a:xfrm>
          <a:prstGeom prst="rect">
            <a:avLst/>
          </a:prstGeom>
        </p:spPr>
      </p:pic>
      <p:pic>
        <p:nvPicPr>
          <p:cNvPr id="9" name="Picture 8">
            <a:extLst>
              <a:ext uri="{FF2B5EF4-FFF2-40B4-BE49-F238E27FC236}">
                <a16:creationId xmlns:a16="http://schemas.microsoft.com/office/drawing/2014/main" id="{0EB15456-D771-EB4E-A4D8-146FA416A3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137" y="2937578"/>
            <a:ext cx="1294012" cy="1241385"/>
          </a:xfrm>
          <a:prstGeom prst="rect">
            <a:avLst/>
          </a:prstGeom>
        </p:spPr>
      </p:pic>
      <p:sp>
        <p:nvSpPr>
          <p:cNvPr id="10" name="Rectangle 9">
            <a:extLst>
              <a:ext uri="{FF2B5EF4-FFF2-40B4-BE49-F238E27FC236}">
                <a16:creationId xmlns:a16="http://schemas.microsoft.com/office/drawing/2014/main" id="{79CBB06E-E027-1A4A-990D-A5C3B0B060F9}"/>
              </a:ext>
            </a:extLst>
          </p:cNvPr>
          <p:cNvSpPr/>
          <p:nvPr/>
        </p:nvSpPr>
        <p:spPr>
          <a:xfrm>
            <a:off x="437156" y="954053"/>
            <a:ext cx="8083992" cy="1431338"/>
          </a:xfrm>
          <a:prstGeom prst="rect">
            <a:avLst/>
          </a:prstGeom>
          <a:noFill/>
          <a:ln w="38100">
            <a:solidFill>
              <a:srgbClr val="0B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1" name="Rectangle 10">
            <a:extLst>
              <a:ext uri="{FF2B5EF4-FFF2-40B4-BE49-F238E27FC236}">
                <a16:creationId xmlns:a16="http://schemas.microsoft.com/office/drawing/2014/main" id="{3C770D02-64C5-A14F-BEF7-8D8FA33C93F8}"/>
              </a:ext>
            </a:extLst>
          </p:cNvPr>
          <p:cNvSpPr/>
          <p:nvPr/>
        </p:nvSpPr>
        <p:spPr>
          <a:xfrm>
            <a:off x="437156" y="954053"/>
            <a:ext cx="1954352" cy="1431338"/>
          </a:xfrm>
          <a:prstGeom prst="rect">
            <a:avLst/>
          </a:prstGeom>
          <a:noFill/>
          <a:ln w="38100">
            <a:solidFill>
              <a:srgbClr val="0B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6" name="Rectangle 15">
            <a:extLst>
              <a:ext uri="{FF2B5EF4-FFF2-40B4-BE49-F238E27FC236}">
                <a16:creationId xmlns:a16="http://schemas.microsoft.com/office/drawing/2014/main" id="{A5E06E27-0066-BC4C-8485-72726A5510BB}"/>
              </a:ext>
            </a:extLst>
          </p:cNvPr>
          <p:cNvSpPr/>
          <p:nvPr/>
        </p:nvSpPr>
        <p:spPr>
          <a:xfrm>
            <a:off x="437156" y="2842602"/>
            <a:ext cx="8083992" cy="1431338"/>
          </a:xfrm>
          <a:prstGeom prst="rect">
            <a:avLst/>
          </a:prstGeom>
          <a:noFill/>
          <a:ln w="38100">
            <a:solidFill>
              <a:srgbClr val="73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7" name="Rectangle 16">
            <a:extLst>
              <a:ext uri="{FF2B5EF4-FFF2-40B4-BE49-F238E27FC236}">
                <a16:creationId xmlns:a16="http://schemas.microsoft.com/office/drawing/2014/main" id="{296BD29D-1B79-6B4C-BDFD-CF1D58BB5577}"/>
              </a:ext>
            </a:extLst>
          </p:cNvPr>
          <p:cNvSpPr/>
          <p:nvPr/>
        </p:nvSpPr>
        <p:spPr>
          <a:xfrm>
            <a:off x="437156" y="2842602"/>
            <a:ext cx="1954352" cy="1431338"/>
          </a:xfrm>
          <a:prstGeom prst="rect">
            <a:avLst/>
          </a:prstGeom>
          <a:noFill/>
          <a:ln w="38100">
            <a:solidFill>
              <a:srgbClr val="73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8" name="Rectangle 17">
            <a:extLst>
              <a:ext uri="{FF2B5EF4-FFF2-40B4-BE49-F238E27FC236}">
                <a16:creationId xmlns:a16="http://schemas.microsoft.com/office/drawing/2014/main" id="{A24380A1-E485-8E4E-AA4D-042A9ECF441C}"/>
              </a:ext>
            </a:extLst>
          </p:cNvPr>
          <p:cNvSpPr/>
          <p:nvPr/>
        </p:nvSpPr>
        <p:spPr>
          <a:xfrm>
            <a:off x="437156" y="4681788"/>
            <a:ext cx="8083992" cy="1431338"/>
          </a:xfrm>
          <a:prstGeom prst="rect">
            <a:avLst/>
          </a:prstGeom>
          <a:noFill/>
          <a:ln w="38100">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9" name="Rectangle 18">
            <a:extLst>
              <a:ext uri="{FF2B5EF4-FFF2-40B4-BE49-F238E27FC236}">
                <a16:creationId xmlns:a16="http://schemas.microsoft.com/office/drawing/2014/main" id="{AD44D029-4EAD-DD4B-858F-707078ADA7A1}"/>
              </a:ext>
            </a:extLst>
          </p:cNvPr>
          <p:cNvSpPr/>
          <p:nvPr/>
        </p:nvSpPr>
        <p:spPr>
          <a:xfrm>
            <a:off x="437156" y="4681788"/>
            <a:ext cx="1954352" cy="1431338"/>
          </a:xfrm>
          <a:prstGeom prst="rect">
            <a:avLst/>
          </a:prstGeom>
          <a:noFill/>
          <a:ln w="38100">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20" name="Rectangle 19">
            <a:extLst>
              <a:ext uri="{FF2B5EF4-FFF2-40B4-BE49-F238E27FC236}">
                <a16:creationId xmlns:a16="http://schemas.microsoft.com/office/drawing/2014/main" id="{96D69D47-41BC-864A-AB63-822BB272FE6F}"/>
              </a:ext>
            </a:extLst>
          </p:cNvPr>
          <p:cNvSpPr/>
          <p:nvPr/>
        </p:nvSpPr>
        <p:spPr>
          <a:xfrm>
            <a:off x="1147312" y="3425194"/>
            <a:ext cx="431662" cy="303526"/>
          </a:xfrm>
          <a:prstGeom prst="rect">
            <a:avLst/>
          </a:prstGeom>
          <a:solidFill>
            <a:srgbClr val="008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21" name="Rectangle 20">
            <a:extLst>
              <a:ext uri="{FF2B5EF4-FFF2-40B4-BE49-F238E27FC236}">
                <a16:creationId xmlns:a16="http://schemas.microsoft.com/office/drawing/2014/main" id="{41C07F62-9ADF-7048-BE0B-39C01A627B54}"/>
              </a:ext>
            </a:extLst>
          </p:cNvPr>
          <p:cNvSpPr/>
          <p:nvPr/>
        </p:nvSpPr>
        <p:spPr>
          <a:xfrm>
            <a:off x="765953" y="3337752"/>
            <a:ext cx="239887" cy="303526"/>
          </a:xfrm>
          <a:prstGeom prst="rect">
            <a:avLst/>
          </a:prstGeom>
          <a:solidFill>
            <a:srgbClr val="00A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22" name="Rectangle 21">
            <a:extLst>
              <a:ext uri="{FF2B5EF4-FFF2-40B4-BE49-F238E27FC236}">
                <a16:creationId xmlns:a16="http://schemas.microsoft.com/office/drawing/2014/main" id="{58043E6D-B7C0-B644-817D-C52A24DB2DC4}"/>
              </a:ext>
            </a:extLst>
          </p:cNvPr>
          <p:cNvSpPr/>
          <p:nvPr/>
        </p:nvSpPr>
        <p:spPr>
          <a:xfrm>
            <a:off x="1721055" y="3337752"/>
            <a:ext cx="239887" cy="303526"/>
          </a:xfrm>
          <a:prstGeom prst="rect">
            <a:avLst/>
          </a:prstGeom>
          <a:solidFill>
            <a:srgbClr val="73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25" name="TextBox 24">
            <a:extLst>
              <a:ext uri="{FF2B5EF4-FFF2-40B4-BE49-F238E27FC236}">
                <a16:creationId xmlns:a16="http://schemas.microsoft.com/office/drawing/2014/main" id="{E8638330-5CCF-DE48-A92A-838D3AF1D46C}"/>
              </a:ext>
            </a:extLst>
          </p:cNvPr>
          <p:cNvSpPr txBox="1"/>
          <p:nvPr/>
        </p:nvSpPr>
        <p:spPr>
          <a:xfrm>
            <a:off x="2485189" y="1161890"/>
            <a:ext cx="6035959"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Members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Can only represent the formal position of their SG/C or SO/AC</a:t>
            </a:r>
          </a:p>
        </p:txBody>
      </p:sp>
      <p:sp>
        <p:nvSpPr>
          <p:cNvPr id="27" name="TextBox 26">
            <a:extLst>
              <a:ext uri="{FF2B5EF4-FFF2-40B4-BE49-F238E27FC236}">
                <a16:creationId xmlns:a16="http://schemas.microsoft.com/office/drawing/2014/main" id="{E5C896C9-A77A-FD4D-A9CC-005279AB8C46}"/>
              </a:ext>
            </a:extLst>
          </p:cNvPr>
          <p:cNvSpPr txBox="1"/>
          <p:nvPr/>
        </p:nvSpPr>
        <p:spPr>
          <a:xfrm>
            <a:off x="2485188" y="2901005"/>
            <a:ext cx="6035959" cy="1323439"/>
          </a:xfrm>
          <a:prstGeom prst="rect">
            <a:avLst/>
          </a:prstGeom>
          <a:noFill/>
          <a:ln w="31750">
            <a:noFill/>
          </a:ln>
        </p:spPr>
        <p:txBody>
          <a:bodyPr wrap="square" rtlCol="0">
            <a:spAutoFit/>
          </a:bodyPr>
          <a:lstStyle/>
          <a:p>
            <a:r>
              <a:rPr lang="en-US" sz="2000" dirty="0">
                <a:latin typeface="Arial" panose="020B0604020202020204" pitchFamily="34" charset="0"/>
                <a:cs typeface="Arial" panose="020B0604020202020204" pitchFamily="34" charset="0"/>
              </a:rPr>
              <a:t>Alternates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Only participate if member is not available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Must keep up with all relevant EPDP WG deliberations</a:t>
            </a:r>
          </a:p>
        </p:txBody>
      </p:sp>
      <p:sp>
        <p:nvSpPr>
          <p:cNvPr id="28" name="TextBox 27">
            <a:extLst>
              <a:ext uri="{FF2B5EF4-FFF2-40B4-BE49-F238E27FC236}">
                <a16:creationId xmlns:a16="http://schemas.microsoft.com/office/drawing/2014/main" id="{D1AE04D4-1742-6647-B9E0-A9BBE5474971}"/>
              </a:ext>
            </a:extLst>
          </p:cNvPr>
          <p:cNvSpPr txBox="1"/>
          <p:nvPr/>
        </p:nvSpPr>
        <p:spPr>
          <a:xfrm>
            <a:off x="2485188" y="5197402"/>
            <a:ext cx="603595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Membership limited due to tight timeframe</a:t>
            </a:r>
          </a:p>
        </p:txBody>
      </p:sp>
      <p:grpSp>
        <p:nvGrpSpPr>
          <p:cNvPr id="5" name="Group 4">
            <a:extLst>
              <a:ext uri="{FF2B5EF4-FFF2-40B4-BE49-F238E27FC236}">
                <a16:creationId xmlns:a16="http://schemas.microsoft.com/office/drawing/2014/main" id="{9798AE80-47B8-8B4B-BAE6-8B083B06CD3E}"/>
              </a:ext>
            </a:extLst>
          </p:cNvPr>
          <p:cNvGrpSpPr/>
          <p:nvPr/>
        </p:nvGrpSpPr>
        <p:grpSpPr>
          <a:xfrm>
            <a:off x="929525" y="4658659"/>
            <a:ext cx="763099" cy="1345935"/>
            <a:chOff x="938104" y="4681788"/>
            <a:chExt cx="763099" cy="1345935"/>
          </a:xfrm>
        </p:grpSpPr>
        <p:pic>
          <p:nvPicPr>
            <p:cNvPr id="29" name="Picture 28">
              <a:extLst>
                <a:ext uri="{FF2B5EF4-FFF2-40B4-BE49-F238E27FC236}">
                  <a16:creationId xmlns:a16="http://schemas.microsoft.com/office/drawing/2014/main" id="{2CCDF87A-EA5A-0B49-918B-F26FA703FDF5}"/>
                </a:ext>
              </a:extLst>
            </p:cNvPr>
            <p:cNvPicPr>
              <a:picLocks noChangeAspect="1"/>
            </p:cNvPicPr>
            <p:nvPr/>
          </p:nvPicPr>
          <p:blipFill rotWithShape="1">
            <a:blip r:embed="rId3">
              <a:extLst>
                <a:ext uri="{28A0092B-C50C-407E-A947-70E740481C1C}">
                  <a14:useLocalDpi xmlns:a14="http://schemas.microsoft.com/office/drawing/2010/main" val="0"/>
                </a:ext>
              </a:extLst>
            </a:blip>
            <a:srcRect l="66483"/>
            <a:stretch/>
          </p:blipFill>
          <p:spPr>
            <a:xfrm>
              <a:off x="1147312" y="4681788"/>
              <a:ext cx="553891" cy="1345935"/>
            </a:xfrm>
            <a:prstGeom prst="rect">
              <a:avLst/>
            </a:prstGeom>
          </p:spPr>
        </p:pic>
        <p:sp>
          <p:nvSpPr>
            <p:cNvPr id="30" name="Rectangle 29">
              <a:extLst>
                <a:ext uri="{FF2B5EF4-FFF2-40B4-BE49-F238E27FC236}">
                  <a16:creationId xmlns:a16="http://schemas.microsoft.com/office/drawing/2014/main" id="{6399F1D8-7FA4-3E43-9CEA-4F0F40033988}"/>
                </a:ext>
              </a:extLst>
            </p:cNvPr>
            <p:cNvSpPr/>
            <p:nvPr/>
          </p:nvSpPr>
          <p:spPr>
            <a:xfrm>
              <a:off x="1198500" y="5245694"/>
              <a:ext cx="431662" cy="303526"/>
            </a:xfrm>
            <a:prstGeom prst="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33" name="Rectangle 32">
              <a:extLst>
                <a:ext uri="{FF2B5EF4-FFF2-40B4-BE49-F238E27FC236}">
                  <a16:creationId xmlns:a16="http://schemas.microsoft.com/office/drawing/2014/main" id="{73E362B6-2B52-C74A-B632-48974466B9C8}"/>
                </a:ext>
              </a:extLst>
            </p:cNvPr>
            <p:cNvSpPr/>
            <p:nvPr/>
          </p:nvSpPr>
          <p:spPr>
            <a:xfrm>
              <a:off x="1025698" y="5636707"/>
              <a:ext cx="215831" cy="3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34" name="Rectangle 33">
              <a:extLst>
                <a:ext uri="{FF2B5EF4-FFF2-40B4-BE49-F238E27FC236}">
                  <a16:creationId xmlns:a16="http://schemas.microsoft.com/office/drawing/2014/main" id="{10E9B89A-0080-854A-ACDB-8DA205468C83}"/>
                </a:ext>
              </a:extLst>
            </p:cNvPr>
            <p:cNvSpPr/>
            <p:nvPr/>
          </p:nvSpPr>
          <p:spPr>
            <a:xfrm rot="5400000">
              <a:off x="1104778" y="4940785"/>
              <a:ext cx="57668" cy="3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35" name="Rectangle 34">
              <a:extLst>
                <a:ext uri="{FF2B5EF4-FFF2-40B4-BE49-F238E27FC236}">
                  <a16:creationId xmlns:a16="http://schemas.microsoft.com/office/drawing/2014/main" id="{E9F5196F-D2A2-DA43-BDDC-8E14881EC068}"/>
                </a:ext>
              </a:extLst>
            </p:cNvPr>
            <p:cNvSpPr/>
            <p:nvPr/>
          </p:nvSpPr>
          <p:spPr>
            <a:xfrm rot="5400000">
              <a:off x="971484" y="4880442"/>
              <a:ext cx="269609" cy="184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grpSp>
    </p:spTree>
    <p:extLst>
      <p:ext uri="{BB962C8B-B14F-4D97-AF65-F5344CB8AC3E}">
        <p14:creationId xmlns:p14="http://schemas.microsoft.com/office/powerpoint/2010/main" val="357415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EPDP Observers </a:t>
            </a:r>
          </a:p>
        </p:txBody>
      </p:sp>
      <p:sp>
        <p:nvSpPr>
          <p:cNvPr id="12" name="Rectangle 11">
            <a:extLst>
              <a:ext uri="{FF2B5EF4-FFF2-40B4-BE49-F238E27FC236}">
                <a16:creationId xmlns:a16="http://schemas.microsoft.com/office/drawing/2014/main" id="{1E219EBF-BF44-F24A-9BE2-3E9295A14466}"/>
              </a:ext>
            </a:extLst>
          </p:cNvPr>
          <p:cNvSpPr/>
          <p:nvPr/>
        </p:nvSpPr>
        <p:spPr>
          <a:xfrm>
            <a:off x="1085260" y="3774151"/>
            <a:ext cx="1039465" cy="983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3" name="Rectangle 12">
            <a:extLst>
              <a:ext uri="{FF2B5EF4-FFF2-40B4-BE49-F238E27FC236}">
                <a16:creationId xmlns:a16="http://schemas.microsoft.com/office/drawing/2014/main" id="{0B8E828F-6246-6743-AF05-DF62500098F7}"/>
              </a:ext>
            </a:extLst>
          </p:cNvPr>
          <p:cNvSpPr/>
          <p:nvPr/>
        </p:nvSpPr>
        <p:spPr>
          <a:xfrm>
            <a:off x="1085260" y="3765303"/>
            <a:ext cx="6860462" cy="983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
        <p:nvSpPr>
          <p:cNvPr id="14" name="Rectangle 13">
            <a:extLst>
              <a:ext uri="{FF2B5EF4-FFF2-40B4-BE49-F238E27FC236}">
                <a16:creationId xmlns:a16="http://schemas.microsoft.com/office/drawing/2014/main" id="{3BC9BA7B-2EE5-2D49-9967-2B5BD932E2AA}"/>
              </a:ext>
            </a:extLst>
          </p:cNvPr>
          <p:cNvSpPr/>
          <p:nvPr/>
        </p:nvSpPr>
        <p:spPr>
          <a:xfrm>
            <a:off x="1085260" y="5058865"/>
            <a:ext cx="1039465" cy="983160"/>
          </a:xfrm>
          <a:prstGeom prst="rect">
            <a:avLst/>
          </a:prstGeom>
          <a:solidFill>
            <a:srgbClr val="9F4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cs typeface="Arial"/>
            </a:endParaRPr>
          </a:p>
        </p:txBody>
      </p:sp>
      <p:sp>
        <p:nvSpPr>
          <p:cNvPr id="15" name="Rectangle 14">
            <a:extLst>
              <a:ext uri="{FF2B5EF4-FFF2-40B4-BE49-F238E27FC236}">
                <a16:creationId xmlns:a16="http://schemas.microsoft.com/office/drawing/2014/main" id="{BCF0869D-8B4E-904E-A0ED-0AA5C848755E}"/>
              </a:ext>
            </a:extLst>
          </p:cNvPr>
          <p:cNvSpPr/>
          <p:nvPr/>
        </p:nvSpPr>
        <p:spPr>
          <a:xfrm>
            <a:off x="1085260" y="5058865"/>
            <a:ext cx="6860462" cy="983160"/>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cs typeface="Arial"/>
            </a:endParaRPr>
          </a:p>
        </p:txBody>
      </p:sp>
      <p:sp>
        <p:nvSpPr>
          <p:cNvPr id="16" name="TextBox 15">
            <a:extLst>
              <a:ext uri="{FF2B5EF4-FFF2-40B4-BE49-F238E27FC236}">
                <a16:creationId xmlns:a16="http://schemas.microsoft.com/office/drawing/2014/main" id="{EE80EE74-8C5D-3A42-A76E-CACC8C99C0CF}"/>
              </a:ext>
            </a:extLst>
          </p:cNvPr>
          <p:cNvSpPr txBox="1"/>
          <p:nvPr/>
        </p:nvSpPr>
        <p:spPr>
          <a:xfrm>
            <a:off x="2209419" y="3864660"/>
            <a:ext cx="5538516" cy="276999"/>
          </a:xfrm>
          <a:prstGeom prst="rect">
            <a:avLst/>
          </a:prstGeom>
          <a:noFill/>
        </p:spPr>
        <p:txBody>
          <a:bodyPr wrap="square" lIns="0" tIns="0" rIns="0" bIns="0" rtlCol="0">
            <a:spAutoFit/>
          </a:bodyPr>
          <a:lstStyle/>
          <a:p>
            <a:r>
              <a:rPr lang="en-US" b="1" dirty="0">
                <a:solidFill>
                  <a:schemeClr val="accent2"/>
                </a:solidFill>
                <a:cs typeface="Source Sans Pro"/>
              </a:rPr>
              <a:t>Learn about the EPDP and its work:</a:t>
            </a:r>
          </a:p>
        </p:txBody>
      </p:sp>
      <p:sp>
        <p:nvSpPr>
          <p:cNvPr id="17" name="Rectangle 16">
            <a:extLst>
              <a:ext uri="{FF2B5EF4-FFF2-40B4-BE49-F238E27FC236}">
                <a16:creationId xmlns:a16="http://schemas.microsoft.com/office/drawing/2014/main" id="{7E30D69A-CAE3-6F4E-830E-43485ED86D07}"/>
              </a:ext>
            </a:extLst>
          </p:cNvPr>
          <p:cNvSpPr/>
          <p:nvPr/>
        </p:nvSpPr>
        <p:spPr>
          <a:xfrm>
            <a:off x="2209419" y="5544494"/>
            <a:ext cx="5707905" cy="338554"/>
          </a:xfrm>
          <a:prstGeom prst="rect">
            <a:avLst/>
          </a:prstGeom>
        </p:spPr>
        <p:txBody>
          <a:bodyPr wrap="square">
            <a:spAutoFit/>
          </a:bodyPr>
          <a:lstStyle/>
          <a:p>
            <a:pPr>
              <a:spcBef>
                <a:spcPts val="1400"/>
              </a:spcBef>
            </a:pPr>
            <a:r>
              <a:rPr lang="en-US" sz="1600" dirty="0">
                <a:solidFill>
                  <a:schemeClr val="accent2">
                    <a:lumMod val="60000"/>
                    <a:lumOff val="40000"/>
                  </a:schemeClr>
                </a:solidFill>
                <a:cs typeface="Source Sans Pro"/>
                <a:hlinkClick r:id="rId3"/>
              </a:rPr>
              <a:t>https://</a:t>
            </a:r>
            <a:r>
              <a:rPr lang="en-US" sz="1600" dirty="0" err="1">
                <a:solidFill>
                  <a:schemeClr val="accent2">
                    <a:lumMod val="60000"/>
                    <a:lumOff val="40000"/>
                  </a:schemeClr>
                </a:solidFill>
                <a:cs typeface="Source Sans Pro"/>
                <a:hlinkClick r:id="rId3"/>
              </a:rPr>
              <a:t>www.icann.org</a:t>
            </a:r>
            <a:r>
              <a:rPr lang="en-US" sz="1600" dirty="0">
                <a:solidFill>
                  <a:schemeClr val="accent2">
                    <a:lumMod val="60000"/>
                    <a:lumOff val="40000"/>
                  </a:schemeClr>
                </a:solidFill>
                <a:cs typeface="Source Sans Pro"/>
                <a:hlinkClick r:id="rId3"/>
              </a:rPr>
              <a:t>/news/announcement-2018-07-19-en</a:t>
            </a:r>
            <a:endParaRPr lang="en-US" sz="1600" dirty="0">
              <a:solidFill>
                <a:schemeClr val="accent2">
                  <a:lumMod val="60000"/>
                  <a:lumOff val="40000"/>
                </a:schemeClr>
              </a:solidFill>
            </a:endParaRPr>
          </a:p>
        </p:txBody>
      </p:sp>
      <p:sp>
        <p:nvSpPr>
          <p:cNvPr id="18" name="Rectangle 17">
            <a:extLst>
              <a:ext uri="{FF2B5EF4-FFF2-40B4-BE49-F238E27FC236}">
                <a16:creationId xmlns:a16="http://schemas.microsoft.com/office/drawing/2014/main" id="{E99DC16A-4DD0-CC4E-A25C-0457DADAB572}"/>
              </a:ext>
            </a:extLst>
          </p:cNvPr>
          <p:cNvSpPr/>
          <p:nvPr/>
        </p:nvSpPr>
        <p:spPr>
          <a:xfrm>
            <a:off x="2124725" y="5119989"/>
            <a:ext cx="1646605" cy="369332"/>
          </a:xfrm>
          <a:prstGeom prst="rect">
            <a:avLst/>
          </a:prstGeom>
        </p:spPr>
        <p:txBody>
          <a:bodyPr wrap="none">
            <a:spAutoFit/>
          </a:bodyPr>
          <a:lstStyle/>
          <a:p>
            <a:r>
              <a:rPr lang="en-US" b="1" dirty="0">
                <a:solidFill>
                  <a:srgbClr val="9C240F"/>
                </a:solidFill>
                <a:cs typeface="Arial"/>
              </a:rPr>
              <a:t>Get involved:</a:t>
            </a:r>
          </a:p>
        </p:txBody>
      </p:sp>
      <p:pic>
        <p:nvPicPr>
          <p:cNvPr id="19" name="Picture 18">
            <a:extLst>
              <a:ext uri="{FF2B5EF4-FFF2-40B4-BE49-F238E27FC236}">
                <a16:creationId xmlns:a16="http://schemas.microsoft.com/office/drawing/2014/main" id="{71298AFC-623C-1240-9E38-8F7B8B6D8A3D}"/>
              </a:ext>
            </a:extLst>
          </p:cNvPr>
          <p:cNvPicPr>
            <a:picLocks noChangeAspect="1"/>
          </p:cNvPicPr>
          <p:nvPr/>
        </p:nvPicPr>
        <p:blipFill rotWithShape="1">
          <a:blip r:embed="rId4">
            <a:biLevel thresh="50000"/>
            <a:extLst>
              <a:ext uri="{28A0092B-C50C-407E-A947-70E740481C1C}">
                <a14:useLocalDpi xmlns:a14="http://schemas.microsoft.com/office/drawing/2010/main" val="0"/>
              </a:ext>
            </a:extLst>
          </a:blip>
          <a:srcRect t="545" r="85557"/>
          <a:stretch/>
        </p:blipFill>
        <p:spPr>
          <a:xfrm>
            <a:off x="1343876" y="5242785"/>
            <a:ext cx="527851" cy="615320"/>
          </a:xfrm>
          <a:prstGeom prst="rect">
            <a:avLst/>
          </a:prstGeom>
        </p:spPr>
      </p:pic>
      <p:pic>
        <p:nvPicPr>
          <p:cNvPr id="20" name="Picture 19">
            <a:extLst>
              <a:ext uri="{FF2B5EF4-FFF2-40B4-BE49-F238E27FC236}">
                <a16:creationId xmlns:a16="http://schemas.microsoft.com/office/drawing/2014/main" id="{4CC4A185-9992-6342-BB24-A58CDAA99BA2}"/>
              </a:ext>
            </a:extLst>
          </p:cNvPr>
          <p:cNvPicPr>
            <a:picLocks noChangeAspect="1"/>
          </p:cNvPicPr>
          <p:nvPr/>
        </p:nvPicPr>
        <p:blipFill>
          <a:blip r:embed="rId5"/>
          <a:stretch>
            <a:fillRect/>
          </a:stretch>
        </p:blipFill>
        <p:spPr>
          <a:xfrm>
            <a:off x="1308986" y="3947023"/>
            <a:ext cx="612551" cy="630052"/>
          </a:xfrm>
          <a:prstGeom prst="rect">
            <a:avLst/>
          </a:prstGeom>
        </p:spPr>
      </p:pic>
      <p:sp>
        <p:nvSpPr>
          <p:cNvPr id="21" name="Rectangle 20">
            <a:extLst>
              <a:ext uri="{FF2B5EF4-FFF2-40B4-BE49-F238E27FC236}">
                <a16:creationId xmlns:a16="http://schemas.microsoft.com/office/drawing/2014/main" id="{52749D71-F406-3E4C-8EEF-53DDE12CD559}"/>
              </a:ext>
            </a:extLst>
          </p:cNvPr>
          <p:cNvSpPr/>
          <p:nvPr/>
        </p:nvSpPr>
        <p:spPr>
          <a:xfrm>
            <a:off x="2209419" y="4178138"/>
            <a:ext cx="4914361" cy="338554"/>
          </a:xfrm>
          <a:prstGeom prst="rect">
            <a:avLst/>
          </a:prstGeom>
        </p:spPr>
        <p:txBody>
          <a:bodyPr wrap="square">
            <a:spAutoFit/>
          </a:bodyPr>
          <a:lstStyle/>
          <a:p>
            <a:r>
              <a:rPr lang="en-US" sz="1600" dirty="0">
                <a:solidFill>
                  <a:schemeClr val="accent2">
                    <a:lumMod val="60000"/>
                    <a:lumOff val="40000"/>
                  </a:schemeClr>
                </a:solidFill>
                <a:hlinkClick r:id="rId6"/>
              </a:rPr>
              <a:t>https://community.icann.org/x/IYEpBQ</a:t>
            </a:r>
            <a:r>
              <a:rPr lang="en-US" sz="1600" dirty="0">
                <a:solidFill>
                  <a:schemeClr val="accent2">
                    <a:lumMod val="60000"/>
                    <a:lumOff val="40000"/>
                  </a:schemeClr>
                </a:solidFill>
              </a:rPr>
              <a:t> </a:t>
            </a:r>
          </a:p>
        </p:txBody>
      </p:sp>
      <p:sp>
        <p:nvSpPr>
          <p:cNvPr id="25" name="Oval 24">
            <a:extLst>
              <a:ext uri="{FF2B5EF4-FFF2-40B4-BE49-F238E27FC236}">
                <a16:creationId xmlns:a16="http://schemas.microsoft.com/office/drawing/2014/main" id="{B3D117C6-5D99-2F45-98EC-18F235539E7B}"/>
              </a:ext>
            </a:extLst>
          </p:cNvPr>
          <p:cNvSpPr/>
          <p:nvPr/>
        </p:nvSpPr>
        <p:spPr>
          <a:xfrm>
            <a:off x="1098597" y="817381"/>
            <a:ext cx="877804" cy="877804"/>
          </a:xfrm>
          <a:prstGeom prst="ellipse">
            <a:avLst/>
          </a:prstGeom>
          <a:solidFill>
            <a:schemeClr val="bg1"/>
          </a:solidFill>
          <a:ln w="15875">
            <a:solidFill>
              <a:srgbClr val="065B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25FC7379-E0E6-B648-8B2B-C5179CB8B403}"/>
              </a:ext>
            </a:extLst>
          </p:cNvPr>
          <p:cNvSpPr txBox="1"/>
          <p:nvPr/>
        </p:nvSpPr>
        <p:spPr>
          <a:xfrm>
            <a:off x="2399045" y="1072380"/>
            <a:ext cx="611733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Individuals can participate as observers</a:t>
            </a:r>
          </a:p>
        </p:txBody>
      </p:sp>
      <p:sp>
        <p:nvSpPr>
          <p:cNvPr id="28" name="TextBox 27">
            <a:extLst>
              <a:ext uri="{FF2B5EF4-FFF2-40B4-BE49-F238E27FC236}">
                <a16:creationId xmlns:a16="http://schemas.microsoft.com/office/drawing/2014/main" id="{D9EC23ED-A199-7944-AB4A-3BA3ED3510D0}"/>
              </a:ext>
            </a:extLst>
          </p:cNvPr>
          <p:cNvSpPr txBox="1"/>
          <p:nvPr/>
        </p:nvSpPr>
        <p:spPr>
          <a:xfrm>
            <a:off x="2515102" y="1949486"/>
            <a:ext cx="648889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Observers can: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Subscribe to the mailing list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listen to audio-cast of all meetings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 a public consultation respondent</a:t>
            </a:r>
          </a:p>
        </p:txBody>
      </p:sp>
      <p:sp>
        <p:nvSpPr>
          <p:cNvPr id="29" name="Oval 28">
            <a:extLst>
              <a:ext uri="{FF2B5EF4-FFF2-40B4-BE49-F238E27FC236}">
                <a16:creationId xmlns:a16="http://schemas.microsoft.com/office/drawing/2014/main" id="{560F01D0-78C4-5244-8391-033C15EA86BA}"/>
              </a:ext>
            </a:extLst>
          </p:cNvPr>
          <p:cNvSpPr/>
          <p:nvPr/>
        </p:nvSpPr>
        <p:spPr>
          <a:xfrm>
            <a:off x="1089540" y="1986062"/>
            <a:ext cx="877804" cy="877804"/>
          </a:xfrm>
          <a:prstGeom prst="ellipse">
            <a:avLst/>
          </a:prstGeom>
          <a:solidFill>
            <a:schemeClr val="bg1"/>
          </a:solidFill>
          <a:ln w="15875">
            <a:solidFill>
              <a:srgbClr val="0022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8C90CC61-7FC7-D24D-ACD4-738767E5F394}"/>
              </a:ext>
            </a:extLst>
          </p:cNvPr>
          <p:cNvSpPr/>
          <p:nvPr/>
        </p:nvSpPr>
        <p:spPr>
          <a:xfrm>
            <a:off x="685528" y="2595789"/>
            <a:ext cx="877804" cy="877804"/>
          </a:xfrm>
          <a:prstGeom prst="ellipse">
            <a:avLst/>
          </a:prstGeom>
          <a:solidFill>
            <a:schemeClr val="bg1"/>
          </a:solidFill>
          <a:ln w="15875">
            <a:solidFill>
              <a:srgbClr val="0456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B3C0499B-6AD5-5D4D-A5E3-6076B080500C}"/>
              </a:ext>
            </a:extLst>
          </p:cNvPr>
          <p:cNvSpPr/>
          <p:nvPr/>
        </p:nvSpPr>
        <p:spPr>
          <a:xfrm>
            <a:off x="1466377" y="2616539"/>
            <a:ext cx="877804" cy="877804"/>
          </a:xfrm>
          <a:prstGeom prst="ellipse">
            <a:avLst/>
          </a:prstGeom>
          <a:solidFill>
            <a:schemeClr val="bg1"/>
          </a:solidFill>
          <a:ln w="15875">
            <a:solidFill>
              <a:srgbClr val="ED96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3" name="Picture 32" descr="0070-envelop.eps">
            <a:extLst>
              <a:ext uri="{FF2B5EF4-FFF2-40B4-BE49-F238E27FC236}">
                <a16:creationId xmlns:a16="http://schemas.microsoft.com/office/drawing/2014/main" id="{E9D85BBB-524D-9D49-AA8D-3F6C8C48B42D}"/>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288557" y="2227301"/>
            <a:ext cx="505072" cy="417656"/>
          </a:xfrm>
          <a:prstGeom prst="rect">
            <a:avLst/>
          </a:prstGeom>
        </p:spPr>
      </p:pic>
      <p:pic>
        <p:nvPicPr>
          <p:cNvPr id="34" name="Picture 33" descr="0017-headphones.eps">
            <a:extLst>
              <a:ext uri="{FF2B5EF4-FFF2-40B4-BE49-F238E27FC236}">
                <a16:creationId xmlns:a16="http://schemas.microsoft.com/office/drawing/2014/main" id="{54E512EF-40A7-2941-BEFE-05401589EAEC}"/>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49094" y="2698141"/>
            <a:ext cx="561570" cy="572369"/>
          </a:xfrm>
          <a:prstGeom prst="rect">
            <a:avLst/>
          </a:prstGeom>
        </p:spPr>
      </p:pic>
      <p:pic>
        <p:nvPicPr>
          <p:cNvPr id="24" name="Picture 23" descr="0006-pencil.eps">
            <a:extLst>
              <a:ext uri="{FF2B5EF4-FFF2-40B4-BE49-F238E27FC236}">
                <a16:creationId xmlns:a16="http://schemas.microsoft.com/office/drawing/2014/main" id="{E6DB0333-F4F4-AD4F-805E-12C623C12208}"/>
              </a:ext>
            </a:extLst>
          </p:cNvPr>
          <p:cNvPicPr>
            <a:picLocks noChangeAspect="1"/>
          </p:cNvPicPr>
          <p:nvPr/>
        </p:nvPicPr>
        <p:blipFill>
          <a:blip r:embed="rId9">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667591" y="2809414"/>
            <a:ext cx="528266" cy="538425"/>
          </a:xfrm>
          <a:prstGeom prst="rect">
            <a:avLst/>
          </a:prstGeom>
        </p:spPr>
      </p:pic>
      <p:pic>
        <p:nvPicPr>
          <p:cNvPr id="23" name="Picture 22">
            <a:extLst>
              <a:ext uri="{FF2B5EF4-FFF2-40B4-BE49-F238E27FC236}">
                <a16:creationId xmlns:a16="http://schemas.microsoft.com/office/drawing/2014/main" id="{E0A2D327-985F-3845-A481-3E7A67B84061}"/>
              </a:ext>
            </a:extLst>
          </p:cNvPr>
          <p:cNvPicPr>
            <a:picLocks noChangeAspect="1"/>
          </p:cNvPicPr>
          <p:nvPr/>
        </p:nvPicPr>
        <p:blipFill>
          <a:blip r:embed="rId10"/>
          <a:stretch>
            <a:fillRect/>
          </a:stretch>
        </p:blipFill>
        <p:spPr>
          <a:xfrm>
            <a:off x="1212754" y="1048160"/>
            <a:ext cx="629695" cy="432000"/>
          </a:xfrm>
          <a:prstGeom prst="rect">
            <a:avLst/>
          </a:prstGeom>
        </p:spPr>
      </p:pic>
    </p:spTree>
    <p:extLst>
      <p:ext uri="{BB962C8B-B14F-4D97-AF65-F5344CB8AC3E}">
        <p14:creationId xmlns:p14="http://schemas.microsoft.com/office/powerpoint/2010/main" val="871555671"/>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4x3 20170607</Template>
  <TotalTime>12160</TotalTime>
  <Words>1179</Words>
  <Application>Microsoft Macintosh PowerPoint</Application>
  <PresentationFormat>On-screen Show (4:3)</PresentationFormat>
  <Paragraphs>168</Paragraphs>
  <Slides>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ＭＳ Ｐゴシック</vt:lpstr>
      <vt:lpstr>Segoe UI</vt:lpstr>
      <vt:lpstr>Arial</vt:lpstr>
      <vt:lpstr>Calibri</vt:lpstr>
      <vt:lpstr>Courier New</vt:lpstr>
      <vt:lpstr>Source Sans Pro</vt:lpstr>
      <vt:lpstr>Source Sans Pro Light</vt:lpstr>
      <vt:lpstr>Wingdings</vt:lpstr>
      <vt:lpstr>ICANNPPT_Arial_4x3_June 2017_potx</vt:lpstr>
      <vt:lpstr>Expedited Policy Development Process on the Temporary Specification for gTLD Registration Data</vt:lpstr>
      <vt:lpstr>Expedited Policy Development Process (EPDP) Overview</vt:lpstr>
      <vt:lpstr>Generic Names Supporting Organization EPDP</vt:lpstr>
      <vt:lpstr>What is the mission and proposed scope?  </vt:lpstr>
      <vt:lpstr>EPDP Timeline</vt:lpstr>
      <vt:lpstr>Participation in EPDP</vt:lpstr>
      <vt:lpstr>EPDP Team Composition</vt:lpstr>
      <vt:lpstr>EPDP Members &amp; Alternates  </vt:lpstr>
      <vt:lpstr>EPDP Observers </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Marika Konings</dc:creator>
  <cp:lastModifiedBy>Ariel Liang</cp:lastModifiedBy>
  <cp:revision>163</cp:revision>
  <cp:lastPrinted>2018-05-17T23:42:59Z</cp:lastPrinted>
  <dcterms:created xsi:type="dcterms:W3CDTF">2017-06-15T19:24:39Z</dcterms:created>
  <dcterms:modified xsi:type="dcterms:W3CDTF">2018-09-14T00:28:42Z</dcterms:modified>
</cp:coreProperties>
</file>