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74" r:id="rId4"/>
    <p:sldId id="291" r:id="rId5"/>
    <p:sldId id="290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4729"/>
    <a:srgbClr val="0E4B91"/>
    <a:srgbClr val="18548A"/>
    <a:srgbClr val="15538C"/>
    <a:srgbClr val="0B2F49"/>
    <a:srgbClr val="092F4B"/>
    <a:srgbClr val="A1472D"/>
    <a:srgbClr val="B87137"/>
    <a:srgbClr val="BA7132"/>
    <a:srgbClr val="17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5382" autoAdjust="0"/>
  </p:normalViewPr>
  <p:slideViewPr>
    <p:cSldViewPr snapToGrid="0" snapToObjects="1">
      <p:cViewPr>
        <p:scale>
          <a:sx n="80" d="100"/>
          <a:sy n="80" d="100"/>
        </p:scale>
        <p:origin x="-1504" y="-368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19/03/15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19/03/15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for different ways to display your data or text but using alternatives to simple bullets.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number in the arrow to text or another number, click on the text box around the number, revise.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add an arrow, click on the arrow, ensure the arrow is highlighted, COPY and PASTE and move to the desired placement, or DELETE if there are too many arrows.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for different ways to display your data or text but using alternatives to simple bullets.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number in the arrow to text or another number, click on the text box around the number, revise.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add an arrow, click on the arrow, ensure the arrow is highlighted, COPY and PASTE and move to the desired placement, or DELETE if there are too many arrows.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27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09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adjust the email/web address to whichever email or web address is best suited to your presentation.  This should be your final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6097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5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display/GR2/GNSO+Review+2014+Home" TargetMode="External"/><Relationship Id="rId4" Type="http://schemas.openxmlformats.org/officeDocument/2006/relationships/hyperlink" Target="https://community.icann.org/display/GR2/Independent+Examiner+Information" TargetMode="External"/><Relationship Id="rId5" Type="http://schemas.openxmlformats.org/officeDocument/2006/relationships/image" Target="../media/image2.emf"/><Relationship Id="rId6" Type="http://schemas.openxmlformats.org/officeDocument/2006/relationships/hyperlink" Target="https://community.icann.org/display/GR2/Westlake+Working+Text+and+360+Responses" TargetMode="External"/><Relationship Id="rId7" Type="http://schemas.openxmlformats.org/officeDocument/2006/relationships/hyperlink" Target="https://community.icann.org/display/GR2/Activities,+Milestones+and+Statistics" TargetMode="External"/><Relationship Id="rId8" Type="http://schemas.openxmlformats.org/officeDocument/2006/relationships/hyperlink" Target="https://community.icann.org/display/GR2/GNSO+Review+Working+Party+Comments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5315879" cy="695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GNSO Review Update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6393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Jen Wolfe  |  GNSO Council Meeting 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 19 March </a:t>
            </a:r>
            <a:r>
              <a:rPr lang="en-US" sz="2000" dirty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otched Right Arrow 5"/>
          <p:cNvSpPr/>
          <p:nvPr/>
        </p:nvSpPr>
        <p:spPr>
          <a:xfrm>
            <a:off x="544105" y="3008293"/>
            <a:ext cx="7023639" cy="183835"/>
          </a:xfrm>
          <a:prstGeom prst="notchedRightArrow">
            <a:avLst/>
          </a:prstGeom>
          <a:solidFill>
            <a:srgbClr val="7F7F7F"/>
          </a:solidFill>
          <a:ln>
            <a:solidFill>
              <a:srgbClr val="C5C5C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2872" y="3008293"/>
            <a:ext cx="166258" cy="166258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42004" y="3008293"/>
            <a:ext cx="166258" cy="166258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92479" y="3008293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30625" y="3008293"/>
            <a:ext cx="166258" cy="166258"/>
          </a:xfrm>
          <a:prstGeom prst="ellipse">
            <a:avLst/>
          </a:prstGeom>
          <a:solidFill>
            <a:srgbClr val="0D43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16226" y="1367743"/>
            <a:ext cx="1259550" cy="1259550"/>
            <a:chOff x="569487" y="2043501"/>
            <a:chExt cx="1346792" cy="1346792"/>
          </a:xfrm>
        </p:grpSpPr>
        <p:sp>
          <p:nvSpPr>
            <p:cNvPr id="11" name="Teardrop 1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 March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52554" y="1386495"/>
            <a:ext cx="1259550" cy="1774198"/>
            <a:chOff x="2105815" y="2043501"/>
            <a:chExt cx="1346792" cy="1897087"/>
          </a:xfrm>
        </p:grpSpPr>
        <p:sp>
          <p:nvSpPr>
            <p:cNvPr id="13" name="Oval 12"/>
            <p:cNvSpPr/>
            <p:nvPr/>
          </p:nvSpPr>
          <p:spPr>
            <a:xfrm>
              <a:off x="2690831" y="3762814"/>
              <a:ext cx="177774" cy="177774"/>
            </a:xfrm>
            <a:prstGeom prst="ellipse">
              <a:avLst/>
            </a:prstGeom>
            <a:solidFill>
              <a:srgbClr val="1B6F7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ource Sans Pro"/>
                <a:cs typeface="Source Sans Pro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105815" y="2043501"/>
              <a:ext cx="1346792" cy="1346792"/>
              <a:chOff x="569487" y="2043501"/>
              <a:chExt cx="1346792" cy="1346792"/>
            </a:xfrm>
          </p:grpSpPr>
          <p:sp>
            <p:nvSpPr>
              <p:cNvPr id="23" name="Teardrop 22"/>
              <p:cNvSpPr/>
              <p:nvPr/>
            </p:nvSpPr>
            <p:spPr>
              <a:xfrm rot="8100000">
                <a:off x="569487" y="2043501"/>
                <a:ext cx="1346792" cy="1346792"/>
              </a:xfrm>
              <a:prstGeom prst="teardrop">
                <a:avLst>
                  <a:gd name="adj" fmla="val 9612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ource Sans Pro"/>
                  <a:cs typeface="Source Sans Pro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4800" y="2386020"/>
                <a:ext cx="1273358" cy="427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24 April</a:t>
                </a:r>
                <a:endParaRPr lang="en-US" sz="2000" dirty="0">
                  <a:solidFill>
                    <a:schemeClr val="bg1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3395358" y="1367743"/>
            <a:ext cx="1259550" cy="1259550"/>
            <a:chOff x="569487" y="2043501"/>
            <a:chExt cx="1346792" cy="1346792"/>
          </a:xfrm>
        </p:grpSpPr>
        <p:sp>
          <p:nvSpPr>
            <p:cNvPr id="26" name="Teardrop 2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800" y="2386020"/>
              <a:ext cx="1273358" cy="427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1 June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953000" y="1367743"/>
            <a:ext cx="1259550" cy="1259550"/>
            <a:chOff x="569487" y="2043501"/>
            <a:chExt cx="1346792" cy="1346792"/>
          </a:xfrm>
        </p:grpSpPr>
        <p:sp>
          <p:nvSpPr>
            <p:cNvPr id="31" name="Teardrop 3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800" y="2386020"/>
              <a:ext cx="1273358" cy="427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 July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83979" y="1367743"/>
            <a:ext cx="1259550" cy="1259550"/>
            <a:chOff x="569487" y="2043501"/>
            <a:chExt cx="1346792" cy="1346792"/>
          </a:xfrm>
        </p:grpSpPr>
        <p:sp>
          <p:nvSpPr>
            <p:cNvPr id="36" name="Teardrop 3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30 August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3575" y="2774845"/>
            <a:ext cx="162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54A78"/>
                </a:solidFill>
              </a:rPr>
              <a:t>Extended</a:t>
            </a:r>
            <a:endParaRPr lang="en-US" sz="2400" b="1" dirty="0">
              <a:solidFill>
                <a:srgbClr val="154A78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565" y="3236893"/>
            <a:ext cx="1190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Light"/>
                <a:cs typeface="Source Sans Pro Light"/>
              </a:rPr>
              <a:t>Comments on Working Text due to Westlake</a:t>
            </a:r>
            <a:endParaRPr lang="en-US" sz="1400" dirty="0">
              <a:latin typeface="Source Sans Pro Light"/>
              <a:cs typeface="Source Sans Pro Ligh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9034" y="3236893"/>
            <a:ext cx="1325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Light"/>
                <a:cs typeface="Source Sans Pro Light"/>
              </a:rPr>
              <a:t>Draft Report for GNSO Review WP Consideration</a:t>
            </a:r>
            <a:endParaRPr lang="en-US" sz="1400" dirty="0">
              <a:latin typeface="Source Sans Pro Light"/>
              <a:cs typeface="Source Sans Pro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697" y="3124200"/>
            <a:ext cx="11908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Light"/>
                <a:cs typeface="Source Sans Pro Light"/>
              </a:rPr>
              <a:t>Public Comment on Draft Report  Opens</a:t>
            </a:r>
            <a:endParaRPr lang="en-US" sz="1400" dirty="0">
              <a:latin typeface="Source Sans Pro Light"/>
              <a:cs typeface="Source Sans Pro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80172" y="3236893"/>
            <a:ext cx="1190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Light"/>
                <a:cs typeface="Source Sans Pro Light"/>
              </a:rPr>
              <a:t>Public Comment Closes</a:t>
            </a:r>
            <a:endParaRPr lang="en-US" sz="1400" dirty="0">
              <a:latin typeface="Source Sans Pro Light"/>
              <a:cs typeface="Source Sans Pro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18318" y="3236893"/>
            <a:ext cx="1190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Light"/>
                <a:cs typeface="Source Sans Pro Light"/>
              </a:rPr>
              <a:t>Final Report Issued by Westlake</a:t>
            </a:r>
            <a:endParaRPr lang="en-US" sz="1400" dirty="0">
              <a:latin typeface="Source Sans Pro Light"/>
              <a:cs typeface="Source Sans Pro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0003" y="5130145"/>
            <a:ext cx="81039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80"/>
              </a:lnSpc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Timeline has been revised to include multiple additional opportunities for the GNSO Review Working Party to </a:t>
            </a:r>
            <a:r>
              <a:rPr lang="en-US" sz="1400" b="1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continue the ongoing process of providing feedback to Westlake</a:t>
            </a:r>
            <a:endParaRPr lang="en-US" sz="1400" b="1" dirty="0">
              <a:solidFill>
                <a:srgbClr val="154A78"/>
              </a:solidFill>
              <a:latin typeface="Source Sans Pro Light"/>
              <a:cs typeface="Source Sans Pro Light"/>
            </a:endParaRPr>
          </a:p>
          <a:p>
            <a:pPr marL="285750" indent="-285750">
              <a:lnSpc>
                <a:spcPts val="1980"/>
              </a:lnSpc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The schedule has been extended by 6 weeks in the last revision.  Overall, the GNSO Review process has been extended from 9 months to 14 months.</a:t>
            </a:r>
            <a:endParaRPr lang="en-US" sz="1400" dirty="0">
              <a:solidFill>
                <a:srgbClr val="154A78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9899" y="4831504"/>
            <a:ext cx="7175410" cy="35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b="1" dirty="0" smtClean="0">
                <a:solidFill>
                  <a:srgbClr val="154A78"/>
                </a:solidFill>
                <a:latin typeface="Source Sans Pro"/>
                <a:cs typeface="Source Sans Pro"/>
              </a:rPr>
              <a:t>Highlights:</a:t>
            </a:r>
            <a:endParaRPr lang="en-US" b="1" dirty="0">
              <a:solidFill>
                <a:srgbClr val="154A78"/>
              </a:solidFill>
              <a:latin typeface="Source Sans Pro"/>
              <a:cs typeface="Source Sans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GNSO Review Timeline </a:t>
            </a:r>
            <a:r>
              <a:rPr lang="en-US" sz="2400" dirty="0" smtClean="0"/>
              <a:t>(revised 9 March)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134496" y="3160693"/>
            <a:ext cx="0" cy="363975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505200" y="3160693"/>
            <a:ext cx="0" cy="363975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648200" y="3160693"/>
            <a:ext cx="0" cy="363975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029200" y="3160693"/>
            <a:ext cx="0" cy="363975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09600" y="4284225"/>
            <a:ext cx="0" cy="32004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9601" y="4309646"/>
            <a:ext cx="6088399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GNSO Review Working Party session with Westlake  (if needed)</a:t>
            </a:r>
            <a:endParaRPr lang="en-US" sz="1400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172200" y="3160693"/>
            <a:ext cx="0" cy="363975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3942004" y="762000"/>
            <a:ext cx="1772996" cy="501755"/>
          </a:xfrm>
          <a:prstGeom prst="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50" dirty="0" smtClean="0">
                <a:solidFill>
                  <a:schemeClr val="tx1"/>
                </a:solidFill>
              </a:rPr>
              <a:t>Continued feedback</a:t>
            </a:r>
            <a:endParaRPr lang="en-US" sz="12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4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74241" y="1166408"/>
            <a:ext cx="5327651" cy="740511"/>
            <a:chOff x="3238330" y="1176535"/>
            <a:chExt cx="5327651" cy="740511"/>
          </a:xfrm>
        </p:grpSpPr>
        <p:sp>
          <p:nvSpPr>
            <p:cNvPr id="33" name="TextBox 32"/>
            <p:cNvSpPr txBox="1"/>
            <p:nvPr/>
          </p:nvSpPr>
          <p:spPr>
            <a:xfrm>
              <a:off x="3238330" y="1176535"/>
              <a:ext cx="3069333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rgbClr val="1A87C9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Working Text Comments Due</a:t>
              </a:r>
              <a:endParaRPr lang="en-AU" sz="1600" b="1" dirty="0">
                <a:solidFill>
                  <a:srgbClr val="1A87C9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The GNSO Review Working Party to deliver comments on working text to Westlake 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50" name="Chevron 49"/>
          <p:cNvSpPr/>
          <p:nvPr/>
        </p:nvSpPr>
        <p:spPr>
          <a:xfrm>
            <a:off x="1139430" y="1200639"/>
            <a:ext cx="1268168" cy="661499"/>
          </a:xfrm>
          <a:prstGeom prst="chevron">
            <a:avLst>
              <a:gd name="adj" fmla="val 27026"/>
            </a:avLst>
          </a:prstGeom>
          <a:solidFill>
            <a:srgbClr val="1A8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r>
              <a:rPr lang="en-AU" dirty="0" smtClean="0">
                <a:solidFill>
                  <a:prstClr val="white"/>
                </a:solidFill>
                <a:latin typeface="Source Sans Pro"/>
                <a:cs typeface="Source Sans Pro"/>
              </a:rPr>
              <a:t>March 20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1139430" y="2146627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2380"/>
              </a:lnSpc>
              <a:defRPr/>
            </a:pPr>
            <a:r>
              <a:rPr lang="en-US" dirty="0" smtClean="0">
                <a:solidFill>
                  <a:prstClr val="white"/>
                </a:solidFill>
                <a:latin typeface="Source Sans Pro"/>
                <a:cs typeface="Source Sans Pro"/>
              </a:rPr>
              <a:t>April 24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139430" y="3092615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2380"/>
              </a:lnSpc>
              <a:defRPr/>
            </a:pPr>
            <a:r>
              <a:rPr lang="en-AU" dirty="0" smtClean="0">
                <a:solidFill>
                  <a:prstClr val="white"/>
                </a:solidFill>
                <a:latin typeface="Source Sans Pro"/>
                <a:cs typeface="Source Sans Pro"/>
              </a:rPr>
              <a:t>May 4 and 12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1139430" y="4038603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2380"/>
              </a:lnSpc>
              <a:defRPr/>
            </a:pPr>
            <a:r>
              <a:rPr lang="en-AU" dirty="0" smtClean="0">
                <a:solidFill>
                  <a:prstClr val="white"/>
                </a:solidFill>
                <a:latin typeface="Source Sans Pro"/>
                <a:cs typeface="Source Sans Pro"/>
              </a:rPr>
              <a:t>May 15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674241" y="2011037"/>
            <a:ext cx="5869684" cy="958007"/>
            <a:chOff x="3238330" y="1174483"/>
            <a:chExt cx="5327651" cy="958007"/>
          </a:xfrm>
        </p:grpSpPr>
        <p:sp>
          <p:nvSpPr>
            <p:cNvPr id="55" name="TextBox 54"/>
            <p:cNvSpPr txBox="1"/>
            <p:nvPr/>
          </p:nvSpPr>
          <p:spPr>
            <a:xfrm>
              <a:off x="3238330" y="1174483"/>
              <a:ext cx="3888483" cy="318036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3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Draft Report v.0</a:t>
              </a:r>
              <a:endParaRPr lang="en-AU" sz="1600" b="1" dirty="0">
                <a:solidFill>
                  <a:schemeClr val="accent3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Westlake delivers Draft Report v.0 to GNSO Review Working Party, along with a summary of disposition of comments and feedback from GNSO Review Working Party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674241" y="3069673"/>
            <a:ext cx="5327651" cy="728875"/>
            <a:chOff x="3238330" y="1174483"/>
            <a:chExt cx="5327651" cy="728875"/>
          </a:xfrm>
        </p:grpSpPr>
        <p:sp>
          <p:nvSpPr>
            <p:cNvPr id="58" name="TextBox 57"/>
            <p:cNvSpPr txBox="1"/>
            <p:nvPr/>
          </p:nvSpPr>
          <p:spPr>
            <a:xfrm>
              <a:off x="3238330" y="1174483"/>
              <a:ext cx="2405759" cy="318036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4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Working Party Sessions</a:t>
              </a:r>
              <a:endParaRPr lang="en-AU" sz="1600" b="1" dirty="0">
                <a:solidFill>
                  <a:schemeClr val="accent4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3244681" y="1380138"/>
              <a:ext cx="53213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Working sessions have been scheduled for 4 May and, if necessary, 12 May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80591" y="4009383"/>
            <a:ext cx="5327651" cy="740511"/>
            <a:chOff x="3238330" y="1176535"/>
            <a:chExt cx="5327651" cy="740511"/>
          </a:xfrm>
        </p:grpSpPr>
        <p:sp>
          <p:nvSpPr>
            <p:cNvPr id="61" name="TextBox 60"/>
            <p:cNvSpPr txBox="1"/>
            <p:nvPr/>
          </p:nvSpPr>
          <p:spPr>
            <a:xfrm>
              <a:off x="3238330" y="1176535"/>
              <a:ext cx="3291583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5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Draft Report v.0 Comments Due</a:t>
              </a:r>
              <a:endParaRPr lang="en-AU" sz="1600" b="1" dirty="0">
                <a:solidFill>
                  <a:schemeClr val="accent5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The GNSO Review Working Party to deliver comments on Westlake’s Draft Report v.0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9" name="Chevron 18"/>
          <p:cNvSpPr/>
          <p:nvPr/>
        </p:nvSpPr>
        <p:spPr>
          <a:xfrm>
            <a:off x="1129905" y="4972053"/>
            <a:ext cx="1268168" cy="661499"/>
          </a:xfrm>
          <a:prstGeom prst="chevron">
            <a:avLst>
              <a:gd name="adj" fmla="val 27026"/>
            </a:avLst>
          </a:prstGeom>
          <a:solidFill>
            <a:srgbClr val="A34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1500"/>
              </a:lnSpc>
              <a:defRPr/>
            </a:pPr>
            <a:r>
              <a:rPr lang="en-AU" sz="1400" dirty="0" smtClean="0">
                <a:solidFill>
                  <a:schemeClr val="bg1"/>
                </a:solidFill>
                <a:latin typeface="Source Sans Pro"/>
                <a:cs typeface="Source Sans Pro"/>
              </a:rPr>
              <a:t>June 1 – July 20</a:t>
            </a:r>
            <a:endParaRPr lang="en-US" sz="14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90116" y="5038083"/>
            <a:ext cx="5327651" cy="525068"/>
            <a:chOff x="3238330" y="1176535"/>
            <a:chExt cx="5327651" cy="525068"/>
          </a:xfrm>
        </p:grpSpPr>
        <p:sp>
          <p:nvSpPr>
            <p:cNvPr id="21" name="TextBox 20"/>
            <p:cNvSpPr txBox="1"/>
            <p:nvPr/>
          </p:nvSpPr>
          <p:spPr>
            <a:xfrm>
              <a:off x="3238330" y="1176535"/>
              <a:ext cx="5327651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5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Draft Report v.1 Posted for Public Comment</a:t>
              </a:r>
              <a:endParaRPr lang="en-AU" sz="1600" b="1" dirty="0">
                <a:solidFill>
                  <a:schemeClr val="accent5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Draft Report v.1 from Westlake posted for Public Comment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83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Next Steps (cont’d)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74241" y="1166408"/>
            <a:ext cx="5327651" cy="740511"/>
            <a:chOff x="3238330" y="1176535"/>
            <a:chExt cx="5327651" cy="740511"/>
          </a:xfrm>
        </p:grpSpPr>
        <p:sp>
          <p:nvSpPr>
            <p:cNvPr id="33" name="TextBox 32"/>
            <p:cNvSpPr txBox="1"/>
            <p:nvPr/>
          </p:nvSpPr>
          <p:spPr>
            <a:xfrm>
              <a:off x="3238330" y="1176535"/>
              <a:ext cx="3069333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rgbClr val="1A87C9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ICANN53</a:t>
              </a:r>
              <a:endParaRPr lang="en-AU" sz="1600" b="1" dirty="0">
                <a:solidFill>
                  <a:srgbClr val="1A87C9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GNSO Review Working Party update to GNSO Council/Community and working session with Westlake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50" name="Chevron 49"/>
          <p:cNvSpPr/>
          <p:nvPr/>
        </p:nvSpPr>
        <p:spPr>
          <a:xfrm>
            <a:off x="1139430" y="1200639"/>
            <a:ext cx="1268168" cy="661499"/>
          </a:xfrm>
          <a:prstGeom prst="chevron">
            <a:avLst>
              <a:gd name="adj" fmla="val 27026"/>
            </a:avLst>
          </a:prstGeom>
          <a:solidFill>
            <a:srgbClr val="1A8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r>
              <a:rPr lang="en-AU" dirty="0" smtClean="0">
                <a:solidFill>
                  <a:prstClr val="white"/>
                </a:solidFill>
                <a:latin typeface="Source Sans Pro"/>
                <a:cs typeface="Source Sans Pro"/>
              </a:rPr>
              <a:t>June 21-26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1139430" y="2146627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2380"/>
              </a:lnSpc>
              <a:defRPr/>
            </a:pPr>
            <a:r>
              <a:rPr lang="en-US" dirty="0" smtClean="0">
                <a:solidFill>
                  <a:prstClr val="white"/>
                </a:solidFill>
                <a:latin typeface="Source Sans Pro"/>
                <a:cs typeface="Source Sans Pro"/>
              </a:rPr>
              <a:t>July TBD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139430" y="3092615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2380"/>
              </a:lnSpc>
              <a:defRPr/>
            </a:pPr>
            <a:r>
              <a:rPr lang="en-AU" dirty="0" smtClean="0">
                <a:solidFill>
                  <a:prstClr val="white"/>
                </a:solidFill>
                <a:latin typeface="Source Sans Pro"/>
                <a:cs typeface="Source Sans Pro"/>
              </a:rPr>
              <a:t>August 3-17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1139430" y="4038603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ts val="2380"/>
              </a:lnSpc>
              <a:defRPr/>
            </a:pPr>
            <a:r>
              <a:rPr lang="en-AU" dirty="0" smtClean="0">
                <a:solidFill>
                  <a:prstClr val="white"/>
                </a:solidFill>
                <a:latin typeface="Source Sans Pro"/>
                <a:cs typeface="Source Sans Pro"/>
              </a:rPr>
              <a:t>August 30</a:t>
            </a:r>
            <a:endParaRPr lang="en-US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674241" y="2096762"/>
            <a:ext cx="5869684" cy="742563"/>
            <a:chOff x="3238330" y="1174483"/>
            <a:chExt cx="5327651" cy="742563"/>
          </a:xfrm>
        </p:grpSpPr>
        <p:sp>
          <p:nvSpPr>
            <p:cNvPr id="55" name="TextBox 54"/>
            <p:cNvSpPr txBox="1"/>
            <p:nvPr/>
          </p:nvSpPr>
          <p:spPr>
            <a:xfrm>
              <a:off x="3238330" y="1174483"/>
              <a:ext cx="3888483" cy="318036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3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Working Party Sessions</a:t>
              </a:r>
              <a:endParaRPr lang="en-AU" sz="1600" b="1" dirty="0">
                <a:solidFill>
                  <a:schemeClr val="accent3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Working Party sessions with Westlake to be scheduled during the weeks of 6 July and 27 July, if necessary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674241" y="3155398"/>
            <a:ext cx="5327651" cy="527120"/>
            <a:chOff x="3238330" y="1174483"/>
            <a:chExt cx="5327651" cy="527120"/>
          </a:xfrm>
        </p:grpSpPr>
        <p:sp>
          <p:nvSpPr>
            <p:cNvPr id="58" name="TextBox 57"/>
            <p:cNvSpPr txBox="1"/>
            <p:nvPr/>
          </p:nvSpPr>
          <p:spPr>
            <a:xfrm>
              <a:off x="3238330" y="1174483"/>
              <a:ext cx="2405759" cy="318036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4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Public Comment</a:t>
              </a:r>
              <a:endParaRPr lang="en-AU" sz="1600" b="1" dirty="0">
                <a:solidFill>
                  <a:schemeClr val="accent4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Community review of Report of Public Comments Received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80591" y="4085583"/>
            <a:ext cx="5327651" cy="525068"/>
            <a:chOff x="3238330" y="1176535"/>
            <a:chExt cx="5327651" cy="525068"/>
          </a:xfrm>
        </p:grpSpPr>
        <p:sp>
          <p:nvSpPr>
            <p:cNvPr id="61" name="TextBox 60"/>
            <p:cNvSpPr txBox="1"/>
            <p:nvPr/>
          </p:nvSpPr>
          <p:spPr>
            <a:xfrm>
              <a:off x="3238330" y="1176535"/>
              <a:ext cx="3291583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5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Final Report</a:t>
              </a:r>
              <a:endParaRPr lang="en-AU" sz="1600" b="1" dirty="0">
                <a:solidFill>
                  <a:schemeClr val="accent5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Final report published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690116" y="5028558"/>
            <a:ext cx="5327651" cy="740511"/>
            <a:chOff x="3238330" y="1176535"/>
            <a:chExt cx="5327651" cy="740511"/>
          </a:xfrm>
        </p:grpSpPr>
        <p:sp>
          <p:nvSpPr>
            <p:cNvPr id="21" name="TextBox 20"/>
            <p:cNvSpPr txBox="1"/>
            <p:nvPr/>
          </p:nvSpPr>
          <p:spPr>
            <a:xfrm>
              <a:off x="3238330" y="1176535"/>
              <a:ext cx="5327651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5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Update the SIC</a:t>
              </a:r>
              <a:endParaRPr lang="en-AU" sz="1600" b="1" dirty="0">
                <a:solidFill>
                  <a:schemeClr val="accent5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3244681" y="1393826"/>
              <a:ext cx="53213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Information on the status of the GNSO Review Working Party will be provided to the SIC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6" name="Rounded Rectangular Callout 5"/>
          <p:cNvSpPr/>
          <p:nvPr/>
        </p:nvSpPr>
        <p:spPr>
          <a:xfrm>
            <a:off x="1139430" y="5028559"/>
            <a:ext cx="1268168" cy="740510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Source Sans Pro"/>
              </a:rPr>
              <a:t>April 24-26 &amp; June 19</a:t>
            </a:r>
            <a:endParaRPr lang="en-US" sz="1600" dirty="0">
              <a:solidFill>
                <a:schemeClr val="bg1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7441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Review Statistics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468793" y="1938026"/>
            <a:ext cx="2579207" cy="1681474"/>
            <a:chOff x="408227" y="1213404"/>
            <a:chExt cx="1955927" cy="1394847"/>
          </a:xfrm>
        </p:grpSpPr>
        <p:sp>
          <p:nvSpPr>
            <p:cNvPr id="53" name="Rectangle 52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1">
                <a:alpha val="77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8227" y="1254476"/>
              <a:ext cx="1955927" cy="8935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178 completed online questionnaire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300 started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60% completion rate</a:t>
              </a:r>
              <a:endParaRPr lang="en-US" sz="16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428870" y="1931632"/>
            <a:ext cx="2579207" cy="1681474"/>
            <a:chOff x="3348765" y="1208100"/>
            <a:chExt cx="1955927" cy="1394847"/>
          </a:xfrm>
        </p:grpSpPr>
        <p:sp>
          <p:nvSpPr>
            <p:cNvPr id="66" name="Rectangle 65"/>
            <p:cNvSpPr/>
            <p:nvPr/>
          </p:nvSpPr>
          <p:spPr>
            <a:xfrm>
              <a:off x="3348765" y="1208100"/>
              <a:ext cx="1955927" cy="1394847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48765" y="1254476"/>
              <a:ext cx="1955927" cy="472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5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40 one on one  interviews</a:t>
              </a:r>
              <a:endParaRPr lang="en-US" sz="15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88947" y="1968488"/>
            <a:ext cx="2579207" cy="1631961"/>
            <a:chOff x="6328381" y="1185456"/>
            <a:chExt cx="1955927" cy="1422795"/>
          </a:xfrm>
        </p:grpSpPr>
        <p:sp>
          <p:nvSpPr>
            <p:cNvPr id="69" name="Rectangle 68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4">
                <a:alpha val="78000"/>
              </a:schemeClr>
            </a:solidFill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328381" y="1185456"/>
              <a:ext cx="1955927" cy="1287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-114300">
                <a:buFont typeface="Arial"/>
                <a:buChar char="•"/>
              </a:pPr>
              <a:r>
                <a:rPr lang="en-US" sz="15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Westlake’s work in process</a:t>
              </a:r>
            </a:p>
            <a:p>
              <a:pPr marL="114300" indent="-114300">
                <a:buFont typeface="Arial"/>
                <a:buChar char="•"/>
              </a:pPr>
              <a:r>
                <a:rPr lang="en-US" sz="15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5 written comments  from WP members</a:t>
              </a:r>
            </a:p>
            <a:p>
              <a:pPr marL="114300" indent="-114300">
                <a:buFont typeface="Arial"/>
                <a:buChar char="•"/>
              </a:pPr>
              <a:r>
                <a:rPr lang="en-US" sz="15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21 participants in working session on 3 March</a:t>
              </a:r>
              <a:endParaRPr lang="en-US" sz="15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68793" y="4429181"/>
            <a:ext cx="2579207" cy="1681474"/>
            <a:chOff x="408227" y="1213404"/>
            <a:chExt cx="1955927" cy="1394847"/>
          </a:xfrm>
        </p:grpSpPr>
        <p:sp>
          <p:nvSpPr>
            <p:cNvPr id="76" name="Rectangle 75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5">
                <a:alpha val="81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8227" y="1255598"/>
              <a:ext cx="1955927" cy="689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15 GNSO Working Party Meetings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21 GNSO members</a:t>
              </a:r>
              <a:endParaRPr lang="en-US" sz="16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428870" y="4434389"/>
            <a:ext cx="2579207" cy="1681473"/>
            <a:chOff x="3348765" y="1213404"/>
            <a:chExt cx="1955927" cy="1394847"/>
          </a:xfrm>
        </p:grpSpPr>
        <p:sp>
          <p:nvSpPr>
            <p:cNvPr id="80" name="Rectangle 79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348765" y="1253230"/>
              <a:ext cx="1955927" cy="1097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3 webinars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14 presentations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2 blogs</a:t>
              </a:r>
              <a:r>
                <a:rPr lang="en-US" sz="1600" dirty="0">
                  <a:solidFill>
                    <a:srgbClr val="FFFFFF"/>
                  </a:solidFill>
                  <a:latin typeface="Source Sans Pro"/>
                  <a:cs typeface="Source Sans Pro"/>
                </a:rPr>
                <a:t> </a:t>
              </a: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+ 2 videos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3,000 brochures &amp; postcards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388947" y="4444299"/>
            <a:ext cx="2579207" cy="1692772"/>
            <a:chOff x="6328381" y="1210801"/>
            <a:chExt cx="1955927" cy="1404219"/>
          </a:xfrm>
        </p:grpSpPr>
        <p:sp>
          <p:nvSpPr>
            <p:cNvPr id="84" name="Rectangle 83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6">
                <a:alpha val="80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28381" y="1210801"/>
              <a:ext cx="1955927" cy="1404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1,709 views of Announcements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2,957 blog views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446 visits to community wiki</a:t>
              </a:r>
            </a:p>
            <a:p>
              <a:pPr marL="285750" indent="-285750">
                <a:buFont typeface="Arial"/>
                <a:buChar char="•"/>
              </a:pPr>
              <a:endParaRPr lang="en-US" sz="12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  <a:p>
              <a:r>
                <a:rPr lang="en-US" sz="1200" dirty="0">
                  <a:solidFill>
                    <a:srgbClr val="FFFFFF"/>
                  </a:solidFill>
                  <a:latin typeface="Source Sans Pro"/>
                  <a:cs typeface="Source Sans Pro"/>
                </a:rPr>
                <a:t>(as of Jan 2015)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68793" y="1609194"/>
            <a:ext cx="2579207" cy="369953"/>
          </a:xfrm>
          <a:prstGeom prst="rect">
            <a:avLst/>
          </a:prstGeom>
          <a:solidFill>
            <a:srgbClr val="15649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360 Assessment</a:t>
            </a:r>
            <a:endParaRPr lang="en-US" sz="2000" b="1" dirty="0"/>
          </a:p>
        </p:txBody>
      </p:sp>
      <p:sp>
        <p:nvSpPr>
          <p:cNvPr id="28" name="Rectangle 27"/>
          <p:cNvSpPr/>
          <p:nvPr/>
        </p:nvSpPr>
        <p:spPr>
          <a:xfrm>
            <a:off x="3428870" y="1609194"/>
            <a:ext cx="2579207" cy="369953"/>
          </a:xfrm>
          <a:prstGeom prst="rect">
            <a:avLst/>
          </a:prstGeom>
          <a:solidFill>
            <a:srgbClr val="145052"/>
          </a:solidFill>
          <a:ln w="19050" cmpd="sng">
            <a:solidFill>
              <a:srgbClr val="17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Interviews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6388947" y="1609194"/>
            <a:ext cx="2579207" cy="369953"/>
          </a:xfrm>
          <a:prstGeom prst="rect">
            <a:avLst/>
          </a:prstGeom>
          <a:solidFill>
            <a:srgbClr val="BA7132"/>
          </a:solidFill>
          <a:ln>
            <a:solidFill>
              <a:srgbClr val="B87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Working Text</a:t>
            </a:r>
            <a:endParaRPr lang="en-US" sz="2000" b="1" dirty="0"/>
          </a:p>
        </p:txBody>
      </p:sp>
      <p:sp>
        <p:nvSpPr>
          <p:cNvPr id="30" name="Rectangle 29"/>
          <p:cNvSpPr/>
          <p:nvPr/>
        </p:nvSpPr>
        <p:spPr>
          <a:xfrm>
            <a:off x="468793" y="4089400"/>
            <a:ext cx="2579207" cy="369953"/>
          </a:xfrm>
          <a:prstGeom prst="rect">
            <a:avLst/>
          </a:prstGeom>
          <a:solidFill>
            <a:srgbClr val="A34729"/>
          </a:solidFill>
          <a:ln>
            <a:solidFill>
              <a:srgbClr val="A147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WP Meetings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3428870" y="4089400"/>
            <a:ext cx="2579207" cy="369953"/>
          </a:xfrm>
          <a:prstGeom prst="rect">
            <a:avLst/>
          </a:prstGeom>
          <a:solidFill>
            <a:srgbClr val="092F4B"/>
          </a:solidFill>
          <a:ln>
            <a:solidFill>
              <a:srgbClr val="0B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Outreach</a:t>
            </a:r>
            <a:endParaRPr lang="en-US" sz="2000" b="1" dirty="0"/>
          </a:p>
        </p:txBody>
      </p:sp>
      <p:sp>
        <p:nvSpPr>
          <p:cNvPr id="32" name="Rectangle 31"/>
          <p:cNvSpPr/>
          <p:nvPr/>
        </p:nvSpPr>
        <p:spPr>
          <a:xfrm>
            <a:off x="6388947" y="4089400"/>
            <a:ext cx="2579207" cy="369953"/>
          </a:xfrm>
          <a:prstGeom prst="rect">
            <a:avLst/>
          </a:prstGeom>
          <a:solidFill>
            <a:srgbClr val="15538C"/>
          </a:solidFill>
          <a:ln>
            <a:solidFill>
              <a:srgbClr val="18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Engagement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5027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7095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Thank You and Questions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8" y="3256787"/>
            <a:ext cx="344241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  <a:hlinkClick r:id="rId3"/>
              </a:rPr>
              <a:t>GNSO Review Working Party Home Page</a:t>
            </a:r>
            <a:endParaRPr lang="en-US" sz="14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3" name="Text Placeholder 32">
            <a:hlinkClick r:id="rId4"/>
          </p:cNvPr>
          <p:cNvSpPr txBox="1">
            <a:spLocks/>
          </p:cNvSpPr>
          <p:nvPr/>
        </p:nvSpPr>
        <p:spPr>
          <a:xfrm>
            <a:off x="1105838" y="3905603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Useful Links and Q&amp;A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26350" y="3198147"/>
            <a:ext cx="440550" cy="4339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24375" y="3837422"/>
            <a:ext cx="442526" cy="4458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32"/>
          <p:cNvSpPr txBox="1">
            <a:spLocks/>
          </p:cNvSpPr>
          <p:nvPr/>
        </p:nvSpPr>
        <p:spPr>
          <a:xfrm>
            <a:off x="1127613" y="3907937"/>
            <a:ext cx="344241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  <a:hlinkClick r:id="rId4"/>
              </a:rPr>
              <a:t>Independent Examiner Information</a:t>
            </a:r>
            <a:endParaRPr lang="en-US" sz="14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22400" y="4488572"/>
            <a:ext cx="444502" cy="4339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32"/>
          <p:cNvSpPr txBox="1">
            <a:spLocks/>
          </p:cNvSpPr>
          <p:nvPr/>
        </p:nvSpPr>
        <p:spPr>
          <a:xfrm>
            <a:off x="1137512" y="4547212"/>
            <a:ext cx="382020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  <a:hlinkClick r:id="rId6"/>
              </a:rPr>
              <a:t>Working Text and 360 Assessment Responses</a:t>
            </a:r>
            <a:endParaRPr lang="en-US" sz="14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32299" y="5127847"/>
            <a:ext cx="434603" cy="4339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32"/>
          <p:cNvSpPr txBox="1">
            <a:spLocks/>
          </p:cNvSpPr>
          <p:nvPr/>
        </p:nvSpPr>
        <p:spPr>
          <a:xfrm>
            <a:off x="1135537" y="5815862"/>
            <a:ext cx="382020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  <a:hlinkClick r:id="rId7"/>
              </a:rPr>
              <a:t>GNSO Review Working Party Activities, Milestones and Statistics</a:t>
            </a:r>
            <a:endParaRPr lang="en-US" sz="14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442199" y="5755247"/>
            <a:ext cx="434603" cy="4339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Placeholder 32"/>
          <p:cNvSpPr txBox="1">
            <a:spLocks/>
          </p:cNvSpPr>
          <p:nvPr/>
        </p:nvSpPr>
        <p:spPr>
          <a:xfrm>
            <a:off x="1147412" y="5174612"/>
            <a:ext cx="382020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  <a:hlinkClick r:id="rId8"/>
              </a:rPr>
              <a:t>GNSO Review Working Party Comments to Westlake's Working Text</a:t>
            </a:r>
            <a:endParaRPr lang="en-US" sz="14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2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665</Words>
  <Application>Microsoft Macintosh PowerPoint</Application>
  <PresentationFormat>On-screen Show (4:3)</PresentationFormat>
  <Paragraphs>100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GNSO Review Timeline (revised 9 March)</vt:lpstr>
      <vt:lpstr>Next Steps</vt:lpstr>
      <vt:lpstr>Next Steps (cont’d)</vt:lpstr>
      <vt:lpstr>Review Statistics</vt:lpstr>
      <vt:lpstr>Useful Links and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Marika Konings</cp:lastModifiedBy>
  <cp:revision>176</cp:revision>
  <cp:lastPrinted>2015-01-14T03:55:09Z</cp:lastPrinted>
  <dcterms:created xsi:type="dcterms:W3CDTF">2015-01-07T16:11:05Z</dcterms:created>
  <dcterms:modified xsi:type="dcterms:W3CDTF">2015-03-19T17:29:04Z</dcterms:modified>
</cp:coreProperties>
</file>